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58" r:id="rId3"/>
    <p:sldId id="257" r:id="rId4"/>
    <p:sldId id="262" r:id="rId5"/>
    <p:sldId id="270" r:id="rId6"/>
    <p:sldId id="271" r:id="rId7"/>
    <p:sldId id="263" r:id="rId8"/>
    <p:sldId id="264" r:id="rId9"/>
    <p:sldId id="276" r:id="rId10"/>
    <p:sldId id="272" r:id="rId11"/>
    <p:sldId id="273" r:id="rId12"/>
    <p:sldId id="266" r:id="rId13"/>
    <p:sldId id="274" r:id="rId14"/>
    <p:sldId id="267" r:id="rId15"/>
    <p:sldId id="281" r:id="rId16"/>
    <p:sldId id="268" r:id="rId17"/>
    <p:sldId id="280" r:id="rId18"/>
    <p:sldId id="275" r:id="rId19"/>
    <p:sldId id="277" r:id="rId20"/>
    <p:sldId id="308" r:id="rId21"/>
    <p:sldId id="297" r:id="rId22"/>
    <p:sldId id="299" r:id="rId23"/>
    <p:sldId id="298" r:id="rId24"/>
    <p:sldId id="265" r:id="rId25"/>
    <p:sldId id="269" r:id="rId26"/>
    <p:sldId id="300" r:id="rId27"/>
    <p:sldId id="261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296" r:id="rId36"/>
    <p:sldId id="260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766A"/>
    <a:srgbClr val="6EA3DE"/>
    <a:srgbClr val="9472B7"/>
    <a:srgbClr val="F2A267"/>
    <a:srgbClr val="48B7E5"/>
    <a:srgbClr val="C6558E"/>
    <a:srgbClr val="8392DC"/>
    <a:srgbClr val="6EABDA"/>
    <a:srgbClr val="ED787C"/>
    <a:srgbClr val="AAC0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76" autoAdjust="0"/>
    <p:restoredTop sz="94235" autoAdjust="0"/>
  </p:normalViewPr>
  <p:slideViewPr>
    <p:cSldViewPr snapToGrid="0">
      <p:cViewPr varScale="1">
        <p:scale>
          <a:sx n="107" d="100"/>
          <a:sy n="107" d="100"/>
        </p:scale>
        <p:origin x="11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254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1A2E0D8-D9FB-8A41-A773-9F5171C553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5927706-25E6-4047-8712-0EB3A5DA6F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1AFC11-8F2A-FE44-8581-68555AC1A7EF}" type="datetimeFigureOut">
              <a:rPr kumimoji="1" lang="ko-Kore-KR" altLang="en-US" smtClean="0"/>
              <a:t>05/08/2021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88FD6A2-7E1B-884E-BF50-4632C7C41F8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8B8579-9DA8-9046-8B31-A9A002155F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1D94A1-A4AB-4345-90D5-29D31C86EA0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36846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3BAA19-6BEC-4D18-A2AE-162BE6DF2F03}" type="datetimeFigureOut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768F1-EFEF-4600-A1CF-4B2A64C50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978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768F1-EFEF-4600-A1CF-4B2A64C50B0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301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768F1-EFEF-4600-A1CF-4B2A64C50B0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6774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768F1-EFEF-4600-A1CF-4B2A64C50B0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4719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768F1-EFEF-4600-A1CF-4B2A64C50B0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5761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768F1-EFEF-4600-A1CF-4B2A64C50B0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638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768F1-EFEF-4600-A1CF-4B2A64C50B0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1369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768F1-EFEF-4600-A1CF-4B2A64C50B0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844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768F1-EFEF-4600-A1CF-4B2A64C50B0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4280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768F1-EFEF-4600-A1CF-4B2A64C50B0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0337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language model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구조만으로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labeling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한 데이터 없이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Generative model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학습하여 질의응답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기계번역 등의 다양한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task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수행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가능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1)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언어모델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	2)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기계번역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3)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질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의응답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768F1-EFEF-4600-A1CF-4B2A64C50B0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5844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768F1-EFEF-4600-A1CF-4B2A64C50B0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671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2018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년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6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월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GPT1</a:t>
            </a: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공개하였고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2019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년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월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GPT2,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그리고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2020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년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7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월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GPT3</a:t>
            </a:r>
          </a:p>
          <a:p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GPT 1 - Improving Language Understanding by Generative Pre-Training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GPT 2 – Language Models are Unsupervised Multitask Learners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GPT 3 – Language Models are Few-shot Learners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768F1-EFEF-4600-A1CF-4B2A64C50B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990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1) 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Generatvie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Language model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768F1-EFEF-4600-A1CF-4B2A64C50B0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614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768F1-EFEF-4600-A1CF-4B2A64C50B0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499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GPT 3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의 경우 약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sz="18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억개의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단어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token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들을 학습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768F1-EFEF-4600-A1CF-4B2A64C50B0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476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768F1-EFEF-4600-A1CF-4B2A64C50B0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041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768F1-EFEF-4600-A1CF-4B2A64C50B0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205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GPT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Transformer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변형인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multi-layer Transformer decoder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사용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입력 문맥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token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multi-headed self-attention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적용한 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position-wise feedforward layer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거쳐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target token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대한 분포를 얻고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다음 단어를 예측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token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문맥벡터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 : layer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수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token embedding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행렬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위치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embedding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행렬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처음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h0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에는 해당하는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token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position embedding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으로 순서 정보 값을 더해주고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-&gt; transformer _block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넣어서 학습 진행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-&gt;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결과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P(u)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학습된 마지막 값을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행렬곱하여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text dictionary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만큼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softmax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다음 단어를 예측함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768F1-EFEF-4600-A1CF-4B2A64C50B0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06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언어모델은 이전 단어들이 주어졌을 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현재 알고 있는 단어들을 기반으로 다음단어 예측해야 하기 때문에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masked Multi-head self Attention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사용하는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transformer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decoder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아키텍처 활용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입력 문맥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token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multi-headed self-attention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적용한 후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position-wise feedforward layer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거쳐 목표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token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출력하기 위한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P(u)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값 도출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768F1-EFEF-4600-A1CF-4B2A64C50B0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359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D5008B1-EDD9-B445-A4DC-50596AD6B9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F2A267"/>
              </a:gs>
              <a:gs pos="0">
                <a:srgbClr val="48B7E5"/>
              </a:gs>
              <a:gs pos="9000">
                <a:srgbClr val="6EABDA"/>
              </a:gs>
              <a:gs pos="46000">
                <a:srgbClr val="9472B7"/>
              </a:gs>
              <a:gs pos="25000">
                <a:srgbClr val="8392DC"/>
              </a:gs>
              <a:gs pos="72000">
                <a:srgbClr val="C6558E"/>
              </a:gs>
              <a:gs pos="87000">
                <a:srgbClr val="F3766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124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641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380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50DB484-D714-D64D-92E4-33678B94950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F2A267"/>
              </a:gs>
              <a:gs pos="0">
                <a:srgbClr val="48B7E5"/>
              </a:gs>
              <a:gs pos="9000">
                <a:srgbClr val="6EABDA"/>
              </a:gs>
              <a:gs pos="46000">
                <a:srgbClr val="9472B7"/>
              </a:gs>
              <a:gs pos="25000">
                <a:srgbClr val="8392DC"/>
              </a:gs>
              <a:gs pos="72000">
                <a:srgbClr val="C6558E"/>
              </a:gs>
              <a:gs pos="87000">
                <a:srgbClr val="F3766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BF15FE2-2059-9449-8A05-C7941159810D}"/>
              </a:ext>
            </a:extLst>
          </p:cNvPr>
          <p:cNvSpPr/>
          <p:nvPr userDrawn="1"/>
        </p:nvSpPr>
        <p:spPr>
          <a:xfrm>
            <a:off x="424069" y="430696"/>
            <a:ext cx="11343861" cy="60621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047850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148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348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877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763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560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084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362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48757-A495-4D22-A2BD-7769B2AEEEC5}" type="datetimeFigureOut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482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mp"/><Relationship Id="rId4" Type="http://schemas.openxmlformats.org/officeDocument/2006/relationships/image" Target="../media/image21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5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mp"/><Relationship Id="rId5" Type="http://schemas.openxmlformats.org/officeDocument/2006/relationships/image" Target="../media/image23.tmp"/><Relationship Id="rId4" Type="http://schemas.openxmlformats.org/officeDocument/2006/relationships/image" Target="../media/image22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9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tmp"/><Relationship Id="rId5" Type="http://schemas.openxmlformats.org/officeDocument/2006/relationships/image" Target="../media/image27.tmp"/><Relationship Id="rId4" Type="http://schemas.openxmlformats.org/officeDocument/2006/relationships/image" Target="../media/image26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tmp"/><Relationship Id="rId5" Type="http://schemas.openxmlformats.org/officeDocument/2006/relationships/image" Target="../media/image34.tmp"/><Relationship Id="rId4" Type="http://schemas.openxmlformats.org/officeDocument/2006/relationships/image" Target="../media/image33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tmp"/><Relationship Id="rId4" Type="http://schemas.openxmlformats.org/officeDocument/2006/relationships/image" Target="../media/image36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tmp"/><Relationship Id="rId4" Type="http://schemas.openxmlformats.org/officeDocument/2006/relationships/image" Target="../media/image38.tm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5.14165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littlefoxdiary.tistory.com/45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twitter.com/sharifshameem/status/1282676454690451457" TargetMode="External"/><Relationship Id="rId5" Type="http://schemas.openxmlformats.org/officeDocument/2006/relationships/image" Target="../media/image42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mp"/><Relationship Id="rId5" Type="http://schemas.openxmlformats.org/officeDocument/2006/relationships/image" Target="../media/image6.tmp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MV1l2JPAxVY" TargetMode="External"/><Relationship Id="rId3" Type="http://schemas.openxmlformats.org/officeDocument/2006/relationships/hyperlink" Target="https://arxiv.org/pdf/2005.14165.pdf" TargetMode="External"/><Relationship Id="rId7" Type="http://schemas.openxmlformats.org/officeDocument/2006/relationships/hyperlink" Target="https://hyyoka-ling-nlp.tistory.com/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iho-ml.com/weekly-nlp-29/" TargetMode="External"/><Relationship Id="rId5" Type="http://schemas.openxmlformats.org/officeDocument/2006/relationships/hyperlink" Target="https://ai-information.blogspot.com/2020/06/nl-069-language-models-are-few-shot.html" TargetMode="External"/><Relationship Id="rId4" Type="http://schemas.openxmlformats.org/officeDocument/2006/relationships/hyperlink" Target="https://littlefoxdiary.tistory.com/44" TargetMode="External"/><Relationship Id="rId9" Type="http://schemas.openxmlformats.org/officeDocument/2006/relationships/hyperlink" Target="https://github.com/NLP-kr/tensorflow-ml-nlp-tf2-colab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mp"/><Relationship Id="rId5" Type="http://schemas.openxmlformats.org/officeDocument/2006/relationships/image" Target="../media/image12.tmp"/><Relationship Id="rId4" Type="http://schemas.openxmlformats.org/officeDocument/2006/relationships/image" Target="../media/image11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mp"/><Relationship Id="rId4" Type="http://schemas.openxmlformats.org/officeDocument/2006/relationships/image" Target="../media/image15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0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mp"/><Relationship Id="rId5" Type="http://schemas.openxmlformats.org/officeDocument/2006/relationships/image" Target="../media/image18.tmp"/><Relationship Id="rId4" Type="http://schemas.openxmlformats.org/officeDocument/2006/relationships/image" Target="../media/image17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084334"/>
            <a:ext cx="9144000" cy="1984218"/>
          </a:xfrm>
        </p:spPr>
        <p:txBody>
          <a:bodyPr>
            <a:normAutofit/>
          </a:bodyPr>
          <a:lstStyle/>
          <a:p>
            <a:r>
              <a:rPr lang="en-US" altLang="ko-KR" sz="7200" b="1" spc="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GPT</a:t>
            </a:r>
            <a:br>
              <a:rPr lang="en-US" altLang="ko-KR" sz="6600" b="1" spc="600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</a:br>
            <a:r>
              <a:rPr lang="en-US" altLang="ko-KR" sz="2400" b="1" spc="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Generative Pre-trained </a:t>
            </a:r>
            <a:br>
              <a:rPr lang="en-US" altLang="ko-KR" sz="2400" b="1" spc="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2400" b="1" spc="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Transformer</a:t>
            </a:r>
            <a:endParaRPr lang="ko-KR" altLang="en-US" sz="6600" b="1" spc="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558300" y="5392201"/>
            <a:ext cx="9144000" cy="493712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신예진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홍진우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" name="Group 5"/>
          <p:cNvGrpSpPr/>
          <p:nvPr/>
        </p:nvGrpSpPr>
        <p:grpSpPr>
          <a:xfrm>
            <a:off x="2790953" y="2446418"/>
            <a:ext cx="6610094" cy="1536409"/>
            <a:chOff x="3373820" y="2387816"/>
            <a:chExt cx="2463087" cy="762004"/>
          </a:xfrm>
        </p:grpSpPr>
        <p:pic>
          <p:nvPicPr>
            <p:cNvPr id="8" name="Picture 3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73820" y="2387816"/>
              <a:ext cx="100887" cy="762004"/>
            </a:xfrm>
            <a:prstGeom prst="rect">
              <a:avLst/>
            </a:prstGeom>
          </p:spPr>
        </p:pic>
        <p:pic>
          <p:nvPicPr>
            <p:cNvPr id="9" name="Picture 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5736020" y="2387816"/>
              <a:ext cx="100887" cy="762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1886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601234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09800" y="529993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solidFill>
                  <a:srgbClr val="545C6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GPT-1</a:t>
            </a:r>
            <a:r>
              <a:rPr lang="ko-KR" altLang="en-US" sz="2200" b="1" dirty="0">
                <a:solidFill>
                  <a:srgbClr val="545C6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의 학습 과정</a:t>
            </a:r>
            <a:endParaRPr lang="en-US" sz="2200" b="1" dirty="0">
              <a:solidFill>
                <a:srgbClr val="AAC0E6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15862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E7F2140-2299-4DB7-A1EC-AF2DDC9680CF}"/>
              </a:ext>
            </a:extLst>
          </p:cNvPr>
          <p:cNvSpPr txBox="1"/>
          <p:nvPr/>
        </p:nvSpPr>
        <p:spPr>
          <a:xfrm>
            <a:off x="620110" y="1408699"/>
            <a:ext cx="8460828" cy="378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1) Unsupervised Pre-training with LM objective function</a:t>
            </a:r>
            <a:endParaRPr lang="ko-KR" altLang="ko-KR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6B0C25F-D471-4174-BC3C-B181714652D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72" y="1803947"/>
            <a:ext cx="2515650" cy="44294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3F2F3C-8712-47A1-B9E9-A8FA923BE6A5}"/>
              </a:ext>
            </a:extLst>
          </p:cNvPr>
          <p:cNvSpPr txBox="1"/>
          <p:nvPr/>
        </p:nvSpPr>
        <p:spPr>
          <a:xfrm>
            <a:off x="3886200" y="2200640"/>
            <a:ext cx="6294120" cy="3699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언어모델은 이전 단어들이 주어졌을 때</a:t>
            </a:r>
            <a:r>
              <a:rPr lang="en-US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현재 알고 있는 단어들을 기반으로 다음단어</a:t>
            </a:r>
            <a:r>
              <a:rPr lang="ko-KR" altLang="en-US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를</a:t>
            </a:r>
            <a:r>
              <a:rPr lang="ko-KR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예측해야 하기 때문에 </a:t>
            </a:r>
            <a:r>
              <a:rPr lang="en-US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masked Multi-head self Attention</a:t>
            </a:r>
            <a:r>
              <a:rPr lang="ko-KR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을 사용하는 </a:t>
            </a:r>
            <a:r>
              <a:rPr lang="en-US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transformer</a:t>
            </a:r>
            <a:r>
              <a:rPr lang="ko-KR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의 </a:t>
            </a:r>
            <a:r>
              <a:rPr lang="en-US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decoder </a:t>
            </a:r>
            <a:r>
              <a:rPr lang="ko-KR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아키텍처 활용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 </a:t>
            </a:r>
            <a:endParaRPr lang="ko-KR" altLang="ko-KR" sz="16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 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6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입력 문맥 </a:t>
            </a:r>
            <a:r>
              <a:rPr lang="en-US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token</a:t>
            </a:r>
            <a:r>
              <a:rPr lang="ko-KR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에 </a:t>
            </a:r>
            <a:r>
              <a:rPr lang="en-US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multi-headed self-attention</a:t>
            </a:r>
            <a:r>
              <a:rPr lang="ko-KR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을 적용한 후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 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6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position-wise feedforward layer</a:t>
            </a:r>
            <a:r>
              <a:rPr lang="ko-KR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를 거쳐 목표</a:t>
            </a:r>
            <a:r>
              <a:rPr lang="en-US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token</a:t>
            </a:r>
            <a:r>
              <a:rPr lang="ko-KR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을 출력하기 위한 </a:t>
            </a:r>
            <a:r>
              <a:rPr lang="en-US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P(u) </a:t>
            </a:r>
            <a:r>
              <a:rPr lang="ko-KR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값 도출</a:t>
            </a: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6C52862F-D6E8-4B23-93E5-9DA5F2D3F58B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45"/>
          <a:stretch/>
        </p:blipFill>
        <p:spPr bwMode="auto">
          <a:xfrm>
            <a:off x="3886200" y="3221736"/>
            <a:ext cx="4091512" cy="8770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55CD556A-F441-48F6-9E4B-0CFDF50AD6F5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47"/>
          <a:stretch/>
        </p:blipFill>
        <p:spPr bwMode="auto">
          <a:xfrm>
            <a:off x="4119703" y="4665996"/>
            <a:ext cx="3695449" cy="4747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01755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601234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09800" y="529993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solidFill>
                  <a:srgbClr val="545C6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GPT-1</a:t>
            </a:r>
            <a:r>
              <a:rPr lang="ko-KR" altLang="en-US" sz="2200" b="1" dirty="0">
                <a:solidFill>
                  <a:srgbClr val="545C6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의 학습 과정</a:t>
            </a:r>
            <a:endParaRPr lang="en-US" sz="2200" b="1" dirty="0">
              <a:solidFill>
                <a:srgbClr val="AAC0E6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15862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F85F905-9550-418B-B873-C3F3FE59A76A}"/>
              </a:ext>
            </a:extLst>
          </p:cNvPr>
          <p:cNvSpPr txBox="1"/>
          <p:nvPr/>
        </p:nvSpPr>
        <p:spPr>
          <a:xfrm>
            <a:off x="620110" y="1408699"/>
            <a:ext cx="8460828" cy="378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2) Supervised Fine Tuning</a:t>
            </a:r>
            <a:endParaRPr lang="ko-KR" altLang="ko-KR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0785F7-020B-4A01-83BC-3667BE2DDF56}"/>
              </a:ext>
            </a:extLst>
          </p:cNvPr>
          <p:cNvSpPr txBox="1"/>
          <p:nvPr/>
        </p:nvSpPr>
        <p:spPr>
          <a:xfrm>
            <a:off x="703277" y="2020650"/>
            <a:ext cx="10597997" cy="4209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Pre-training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을 거친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후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, target task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에 맞게 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fine-tuning 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수행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즉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, 1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단계에서 학습된 파라미터 </a:t>
            </a:r>
            <a:r>
              <a:rPr lang="en-US" altLang="ko-KR" sz="1400" kern="100" dirty="0">
                <a:solidFill>
                  <a:srgbClr val="51515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Θ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를 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target task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에 맞게 미세조정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(fine-tuning)</a:t>
            </a:r>
            <a:endParaRPr lang="ko-KR" altLang="ko-KR" sz="14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 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4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Fine-tuning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에 사용되는 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labeled 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데이터셋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입력 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token 	    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들과 정답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(label) y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로 구성</a:t>
            </a:r>
            <a:endParaRPr lang="en-US" altLang="ko-KR" sz="14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4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4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4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입력은 사전 학습된 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transformer decoder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의 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layer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들을 거쳐서 결과를 전달하고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이 결과는 다시 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y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값을 예측하기 위해 </a:t>
            </a:r>
            <a:r>
              <a:rPr lang="ko-KR" altLang="ko-KR" sz="14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파라미터값들을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수정하며 지도학습 진행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 </a:t>
            </a:r>
            <a:endParaRPr lang="ko-KR" altLang="ko-KR" sz="14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최종 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목적함수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		                 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를 최적화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11C9E34-5C22-42BE-9C70-D70ABE95DDC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81" y="2864482"/>
            <a:ext cx="3282796" cy="4953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2158287-E6FB-41D8-B8E9-2764BD7A2539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662" y="3688272"/>
            <a:ext cx="950558" cy="2800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DDF80C8-7AED-47F3-8423-100F8D3230E8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662" y="5846447"/>
            <a:ext cx="2384315" cy="383817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A29A849D-5883-49AA-990F-EFA0231FFACD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26" y="4404856"/>
            <a:ext cx="2384315" cy="57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520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4184F83-F39B-4EC3-835B-7CAB43EF816E}"/>
              </a:ext>
            </a:extLst>
          </p:cNvPr>
          <p:cNvSpPr txBox="1"/>
          <p:nvPr/>
        </p:nvSpPr>
        <p:spPr>
          <a:xfrm>
            <a:off x="841695" y="1332062"/>
            <a:ext cx="10099686" cy="2909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GPT 1 </a:t>
            </a:r>
            <a:r>
              <a:rPr lang="ko-KR" altLang="ko-KR" sz="16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논문에서 제시한 </a:t>
            </a:r>
            <a:r>
              <a:rPr lang="en-US" altLang="ko-KR" sz="16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4</a:t>
            </a:r>
            <a:r>
              <a:rPr lang="ko-KR" altLang="ko-KR" sz="16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가지</a:t>
            </a:r>
            <a:r>
              <a:rPr lang="en-US" altLang="ko-KR" sz="16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task</a:t>
            </a:r>
            <a:endParaRPr lang="ko-KR" altLang="ko-KR" sz="1600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en-US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Natural Language Inference			- Question Answering</a:t>
            </a: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endParaRPr lang="en-US" altLang="ko-KR" sz="1600" kern="100" dirty="0"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endParaRPr lang="en-US" altLang="ko-KR" sz="16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endParaRPr lang="en-US" altLang="ko-KR" sz="1600" kern="100" dirty="0"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endParaRPr lang="en-US" altLang="ko-KR" sz="16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6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en-US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Sematic Similarity				- Classification</a:t>
            </a:r>
            <a:endParaRPr lang="ko-KR" altLang="ko-KR" sz="16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5" name="Group 73"/>
          <p:cNvGrpSpPr/>
          <p:nvPr/>
        </p:nvGrpSpPr>
        <p:grpSpPr>
          <a:xfrm>
            <a:off x="4324351" y="601234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09800" y="529993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solidFill>
                  <a:srgbClr val="545C6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GPT-1</a:t>
            </a:r>
            <a:r>
              <a:rPr lang="ko-KR" altLang="en-US" sz="2200" b="1" dirty="0">
                <a:solidFill>
                  <a:srgbClr val="545C6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의 </a:t>
            </a:r>
            <a:r>
              <a:rPr lang="en-US" altLang="ko-KR" sz="2200" b="1" dirty="0">
                <a:solidFill>
                  <a:srgbClr val="545C6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4</a:t>
            </a:r>
            <a:r>
              <a:rPr lang="ko-KR" altLang="en-US" sz="2200" b="1" dirty="0">
                <a:solidFill>
                  <a:srgbClr val="545C6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가지 </a:t>
            </a:r>
            <a:r>
              <a:rPr lang="en-US" altLang="ko-KR" sz="2200" b="1" dirty="0">
                <a:solidFill>
                  <a:srgbClr val="545C6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task</a:t>
            </a:r>
            <a:endParaRPr lang="en-US" sz="2200" b="1" dirty="0">
              <a:solidFill>
                <a:srgbClr val="AAC0E6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15862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1ACE2C4B-9D1F-4C9F-A3BF-834FE0DF8F6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289" y="2136076"/>
            <a:ext cx="3604330" cy="1643905"/>
          </a:xfrm>
          <a:prstGeom prst="rect">
            <a:avLst/>
          </a:prstGeom>
        </p:spPr>
      </p:pic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0CF3B381-DEF0-4D5F-8F30-7B3702F17F8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320" y="2136076"/>
            <a:ext cx="2906624" cy="1722858"/>
          </a:xfrm>
          <a:prstGeom prst="rect">
            <a:avLst/>
          </a:prstGeom>
        </p:spPr>
      </p:pic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865FA1CC-B4AB-4BAC-ACE6-142EBF3632B0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289" y="4314459"/>
            <a:ext cx="3322616" cy="1620352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C5CC0990-75EA-4305-B5A4-B6A785EF43E4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320" y="4398006"/>
            <a:ext cx="2906624" cy="121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054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601234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09800" y="529993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solidFill>
                  <a:srgbClr val="545C6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GPT-1</a:t>
            </a:r>
            <a:r>
              <a:rPr lang="ko-KR" altLang="en-US" sz="2200" b="1" dirty="0">
                <a:solidFill>
                  <a:srgbClr val="545C6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의 </a:t>
            </a:r>
            <a:r>
              <a:rPr lang="en-US" altLang="ko-KR" sz="2200" b="1" dirty="0">
                <a:solidFill>
                  <a:srgbClr val="545C6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4</a:t>
            </a:r>
            <a:r>
              <a:rPr lang="ko-KR" altLang="en-US" sz="2200" b="1" dirty="0">
                <a:solidFill>
                  <a:srgbClr val="545C6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가지 </a:t>
            </a:r>
            <a:r>
              <a:rPr lang="en-US" altLang="ko-KR" sz="2200" b="1" dirty="0">
                <a:solidFill>
                  <a:srgbClr val="545C6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task</a:t>
            </a:r>
            <a:endParaRPr lang="en-US" sz="2200" b="1" dirty="0">
              <a:solidFill>
                <a:srgbClr val="AAC0E6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15862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65D687F6-F3CD-47F0-A4E3-E722DD0DE106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2"/>
          <a:stretch/>
        </p:blipFill>
        <p:spPr bwMode="auto">
          <a:xfrm>
            <a:off x="1072460" y="1302162"/>
            <a:ext cx="8674442" cy="38970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C6B747-2EA6-42CD-888D-6DD29BCF2FA2}"/>
              </a:ext>
            </a:extLst>
          </p:cNvPr>
          <p:cNvSpPr txBox="1"/>
          <p:nvPr/>
        </p:nvSpPr>
        <p:spPr>
          <a:xfrm>
            <a:off x="862588" y="5299358"/>
            <a:ext cx="10319762" cy="800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Entailment, Similarity, Multiple Choice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의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task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의 경우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2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개의 문장 사이에 </a:t>
            </a:r>
            <a:r>
              <a:rPr lang="en-US" altLang="ko-KR" sz="14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delimeter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4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구분자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를 포함하여 하나의 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input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으로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concat</a:t>
            </a:r>
            <a:endParaRPr lang="ko-KR" altLang="ko-KR" sz="14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</a:t>
            </a:r>
            <a:endParaRPr lang="ko-KR" altLang="ko-KR" sz="2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Fine-tuning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과정에서 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layer 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추가 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X, 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단순히 모델 그대로 유지한 채로 </a:t>
            </a:r>
            <a:r>
              <a:rPr lang="ko-KR" altLang="ko-KR" sz="14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레이블링된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데이터를 입력하고 최적화</a:t>
            </a:r>
          </a:p>
        </p:txBody>
      </p:sp>
    </p:spTree>
    <p:extLst>
      <p:ext uri="{BB962C8B-B14F-4D97-AF65-F5344CB8AC3E}">
        <p14:creationId xmlns:p14="http://schemas.microsoft.com/office/powerpoint/2010/main" val="580208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601234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09800" y="529993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200" b="1" dirty="0">
                <a:solidFill>
                  <a:srgbClr val="545C6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Byte Pair Encoding</a:t>
            </a:r>
            <a:endParaRPr lang="en-US" sz="2200" b="1" dirty="0">
              <a:solidFill>
                <a:srgbClr val="AAC0E6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15862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8C635A9E-552F-4CE4-96C5-2C73A53851D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61" y="1777886"/>
            <a:ext cx="4061139" cy="36623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E20ED6-4B73-4AE9-AB40-F35E590B859D}"/>
              </a:ext>
            </a:extLst>
          </p:cNvPr>
          <p:cNvSpPr txBox="1"/>
          <p:nvPr/>
        </p:nvSpPr>
        <p:spPr>
          <a:xfrm>
            <a:off x="5084110" y="1904897"/>
            <a:ext cx="6098240" cy="3700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spc="-40" dirty="0">
                <a:solidFill>
                  <a:srgbClr val="31313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GPT</a:t>
            </a:r>
            <a:r>
              <a:rPr lang="ko-KR" altLang="ko-KR" sz="1400" kern="100" spc="-40" dirty="0">
                <a:solidFill>
                  <a:srgbClr val="31313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는 기존의 </a:t>
            </a:r>
            <a:r>
              <a:rPr lang="en-US" altLang="ko-KR" sz="1400" kern="100" spc="-40" dirty="0">
                <a:solidFill>
                  <a:srgbClr val="31313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Word2vec</a:t>
            </a:r>
            <a:r>
              <a:rPr lang="ko-KR" altLang="ko-KR" sz="1400" kern="100" spc="-40" dirty="0">
                <a:solidFill>
                  <a:srgbClr val="31313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이 아닌</a:t>
            </a:r>
            <a:r>
              <a:rPr lang="en-US" altLang="ko-KR" sz="1400" kern="100" spc="-40" dirty="0">
                <a:solidFill>
                  <a:srgbClr val="31313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input token</a:t>
            </a:r>
            <a:r>
              <a:rPr lang="ko-KR" altLang="ko-KR" sz="1400" kern="100" spc="-40" dirty="0">
                <a:solidFill>
                  <a:srgbClr val="31313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을 인코딩하기 위해</a:t>
            </a:r>
            <a:r>
              <a:rPr lang="en-US" altLang="ko-KR" sz="1400" kern="100" spc="-40" dirty="0">
                <a:solidFill>
                  <a:srgbClr val="31313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spc="-40" dirty="0">
                <a:solidFill>
                  <a:srgbClr val="31313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BPE(Byte pair encoding)</a:t>
            </a:r>
            <a:r>
              <a:rPr lang="ko-KR" altLang="ko-KR" sz="1400" kern="100" spc="-40" dirty="0">
                <a:solidFill>
                  <a:srgbClr val="31313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을 사용</a:t>
            </a:r>
            <a:endParaRPr lang="en-US" altLang="ko-KR" sz="14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400" kern="100" dirty="0"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Word2vec</a:t>
            </a:r>
            <a:endParaRPr lang="ko-KR" altLang="ko-KR" sz="1400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Low, lower, newest, widest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라는 데이터셋이 존재한다고 가정하면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, test 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과정에서 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lowest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가 등장한다면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해당 단어는 학습하지 않았기 때문에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제대로 대응하지 못하는 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OOV(Out-of-Vocabulary) 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문제 발생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 </a:t>
            </a:r>
            <a:endParaRPr lang="ko-KR" altLang="ko-KR" sz="14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BPE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는 기존에 있던 단어를 분리한다는 의미인 </a:t>
            </a:r>
            <a:r>
              <a:rPr lang="en-US" altLang="ko-KR" sz="14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subword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segmentation 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알고리즘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Low, lower, newest, widest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를 각각 바이트 즉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글자 하나 단위로 분할 후 빈도수에 기반하여 단어들을 집합으로 묶는 메커니즘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Lowest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가 들어와도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, low 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와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est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를 보고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OOV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문제 없이 인코딩이 가능함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!</a:t>
            </a:r>
            <a:endParaRPr lang="ko-KR" altLang="ko-KR" sz="14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076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>
                <a:solidFill>
                  <a:srgbClr val="545C6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목차</a:t>
            </a:r>
            <a:endParaRPr lang="en-US" sz="2200" b="1" dirty="0">
              <a:solidFill>
                <a:srgbClr val="AAC0E6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5"/>
          <p:cNvGrpSpPr/>
          <p:nvPr/>
        </p:nvGrpSpPr>
        <p:grpSpPr>
          <a:xfrm>
            <a:off x="2973398" y="2603124"/>
            <a:ext cx="2253256" cy="2253256"/>
            <a:chOff x="3865314" y="1566605"/>
            <a:chExt cx="1426531" cy="1426531"/>
          </a:xfrm>
          <a:solidFill>
            <a:schemeClr val="bg1">
              <a:lumMod val="95000"/>
            </a:schemeClr>
          </a:solidFill>
        </p:grpSpPr>
        <p:sp>
          <p:nvSpPr>
            <p:cNvPr id="25" name="Oval 6"/>
            <p:cNvSpPr/>
            <p:nvPr/>
          </p:nvSpPr>
          <p:spPr>
            <a:xfrm>
              <a:off x="3865314" y="1566605"/>
              <a:ext cx="1426531" cy="1426531"/>
            </a:xfrm>
            <a:prstGeom prst="ellipse">
              <a:avLst/>
            </a:prstGeom>
            <a:grpFill/>
            <a:ln w="1174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013"/>
            </a:p>
          </p:txBody>
        </p:sp>
        <p:sp>
          <p:nvSpPr>
            <p:cNvPr id="26" name="Oval 7"/>
            <p:cNvSpPr/>
            <p:nvPr/>
          </p:nvSpPr>
          <p:spPr>
            <a:xfrm>
              <a:off x="4007590" y="1708881"/>
              <a:ext cx="1141979" cy="114197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013"/>
            </a:p>
          </p:txBody>
        </p:sp>
      </p:grpSp>
      <p:grpSp>
        <p:nvGrpSpPr>
          <p:cNvPr id="27" name="Group 8"/>
          <p:cNvGrpSpPr/>
          <p:nvPr/>
        </p:nvGrpSpPr>
        <p:grpSpPr>
          <a:xfrm>
            <a:off x="5023398" y="2603124"/>
            <a:ext cx="2253256" cy="2253256"/>
            <a:chOff x="3865314" y="1566605"/>
            <a:chExt cx="1426531" cy="142653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28" name="Oval 9"/>
            <p:cNvSpPr/>
            <p:nvPr/>
          </p:nvSpPr>
          <p:spPr>
            <a:xfrm>
              <a:off x="3865314" y="1566605"/>
              <a:ext cx="1426531" cy="1426531"/>
            </a:xfrm>
            <a:prstGeom prst="ellipse">
              <a:avLst/>
            </a:prstGeom>
            <a:grpFill/>
            <a:ln w="1174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013"/>
            </a:p>
          </p:txBody>
        </p:sp>
        <p:sp>
          <p:nvSpPr>
            <p:cNvPr id="29" name="Oval 10"/>
            <p:cNvSpPr/>
            <p:nvPr/>
          </p:nvSpPr>
          <p:spPr>
            <a:xfrm>
              <a:off x="4007590" y="1708881"/>
              <a:ext cx="1141979" cy="114197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013"/>
            </a:p>
          </p:txBody>
        </p:sp>
      </p:grpSp>
      <p:grpSp>
        <p:nvGrpSpPr>
          <p:cNvPr id="30" name="Group 11"/>
          <p:cNvGrpSpPr/>
          <p:nvPr/>
        </p:nvGrpSpPr>
        <p:grpSpPr>
          <a:xfrm>
            <a:off x="7111046" y="2603124"/>
            <a:ext cx="2253256" cy="2253256"/>
            <a:chOff x="3865314" y="1566605"/>
            <a:chExt cx="1426531" cy="1426531"/>
          </a:xfrm>
          <a:solidFill>
            <a:schemeClr val="bg1">
              <a:lumMod val="95000"/>
            </a:schemeClr>
          </a:solidFill>
        </p:grpSpPr>
        <p:sp>
          <p:nvSpPr>
            <p:cNvPr id="31" name="Oval 12"/>
            <p:cNvSpPr/>
            <p:nvPr/>
          </p:nvSpPr>
          <p:spPr>
            <a:xfrm>
              <a:off x="3865314" y="1566605"/>
              <a:ext cx="1426531" cy="1426531"/>
            </a:xfrm>
            <a:prstGeom prst="ellipse">
              <a:avLst/>
            </a:prstGeom>
            <a:grpFill/>
            <a:ln w="1174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013"/>
            </a:p>
          </p:txBody>
        </p:sp>
        <p:sp>
          <p:nvSpPr>
            <p:cNvPr id="32" name="Oval 14"/>
            <p:cNvSpPr/>
            <p:nvPr/>
          </p:nvSpPr>
          <p:spPr>
            <a:xfrm>
              <a:off x="4007590" y="1708881"/>
              <a:ext cx="1141979" cy="114197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013"/>
            </a:p>
          </p:txBody>
        </p:sp>
      </p:grpSp>
      <p:sp>
        <p:nvSpPr>
          <p:cNvPr id="33" name="Teardrop 16"/>
          <p:cNvSpPr/>
          <p:nvPr/>
        </p:nvSpPr>
        <p:spPr>
          <a:xfrm rot="10800000">
            <a:off x="1418688" y="2835167"/>
            <a:ext cx="1739572" cy="1739572"/>
          </a:xfrm>
          <a:prstGeom prst="teardrop">
            <a:avLst/>
          </a:prstGeom>
          <a:solidFill>
            <a:srgbClr val="6EA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013"/>
          </a:p>
        </p:txBody>
      </p:sp>
      <p:sp>
        <p:nvSpPr>
          <p:cNvPr id="34" name="Teardrop 15"/>
          <p:cNvSpPr/>
          <p:nvPr/>
        </p:nvSpPr>
        <p:spPr>
          <a:xfrm>
            <a:off x="9183779" y="2835167"/>
            <a:ext cx="1739572" cy="1739572"/>
          </a:xfrm>
          <a:prstGeom prst="teardrop">
            <a:avLst/>
          </a:prstGeom>
          <a:solidFill>
            <a:srgbClr val="F37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013"/>
          </a:p>
        </p:txBody>
      </p:sp>
      <p:sp>
        <p:nvSpPr>
          <p:cNvPr id="39" name="TextBox 38"/>
          <p:cNvSpPr txBox="1"/>
          <p:nvPr/>
        </p:nvSpPr>
        <p:spPr>
          <a:xfrm>
            <a:off x="3784239" y="2872525"/>
            <a:ext cx="1078023" cy="45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 Light" panose="020B0306030504020204" pitchFamily="34" charset="0"/>
              </a:rPr>
              <a:t>GPT 1 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804458" y="2869769"/>
            <a:ext cx="1733551" cy="464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 Light" panose="020B0306030504020204" pitchFamily="34" charset="0"/>
              </a:rPr>
              <a:t>GPT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 Light" panose="020B0306030504020204" pitchFamily="34" charset="0"/>
              </a:rPr>
              <a:t> 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 Light" panose="020B0306030504020204" pitchFamily="34" charset="0"/>
              </a:rPr>
              <a:t>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913580" y="2872346"/>
            <a:ext cx="1733551" cy="464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 Light" panose="020B0306030504020204" pitchFamily="34" charset="0"/>
              </a:rPr>
              <a:t>GPT 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201C8A8-999D-4C64-81C5-5EC249094A33}"/>
              </a:ext>
            </a:extLst>
          </p:cNvPr>
          <p:cNvSpPr txBox="1"/>
          <p:nvPr/>
        </p:nvSpPr>
        <p:spPr>
          <a:xfrm>
            <a:off x="3290627" y="3449921"/>
            <a:ext cx="15811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GPT-1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모델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구조 및 특징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학습과정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BPE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730B79-8074-4431-8E60-49A43320290D}"/>
              </a:ext>
            </a:extLst>
          </p:cNvPr>
          <p:cNvSpPr txBox="1"/>
          <p:nvPr/>
        </p:nvSpPr>
        <p:spPr>
          <a:xfrm>
            <a:off x="5575114" y="3543300"/>
            <a:ext cx="10853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모델의 특징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학습과정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FFF957-97E6-47EB-BB84-1AC143C43B32}"/>
              </a:ext>
            </a:extLst>
          </p:cNvPr>
          <p:cNvSpPr txBox="1"/>
          <p:nvPr/>
        </p:nvSpPr>
        <p:spPr>
          <a:xfrm>
            <a:off x="7698901" y="3429000"/>
            <a:ext cx="108536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GPT3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개요 및 모델 구조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학습과정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결과 및 한계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실습 </a:t>
            </a:r>
          </a:p>
        </p:txBody>
      </p:sp>
    </p:spTree>
    <p:extLst>
      <p:ext uri="{BB962C8B-B14F-4D97-AF65-F5344CB8AC3E}">
        <p14:creationId xmlns:p14="http://schemas.microsoft.com/office/powerpoint/2010/main" val="1566005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601234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09800" y="529993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solidFill>
                  <a:srgbClr val="545C6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GPT-2</a:t>
            </a:r>
            <a:endParaRPr lang="en-US" sz="2200" b="1" dirty="0">
              <a:solidFill>
                <a:srgbClr val="AAC0E6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15862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F4A41B3-D00E-4E59-A333-5B0780EA58F2}"/>
              </a:ext>
            </a:extLst>
          </p:cNvPr>
          <p:cNvSpPr txBox="1"/>
          <p:nvPr/>
        </p:nvSpPr>
        <p:spPr>
          <a:xfrm>
            <a:off x="942975" y="1491400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600" spc="-40" dirty="0">
                <a:solidFill>
                  <a:srgbClr val="31313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구조상으로 </a:t>
            </a:r>
            <a:r>
              <a:rPr lang="en-US" altLang="ko-KR" sz="1600" spc="-40" dirty="0">
                <a:solidFill>
                  <a:srgbClr val="31313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GPT1</a:t>
            </a:r>
            <a:r>
              <a:rPr lang="ko-KR" altLang="ko-KR" sz="1600" spc="-40" dirty="0">
                <a:solidFill>
                  <a:srgbClr val="31313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과 같은 아키텍처</a:t>
            </a:r>
            <a:endParaRPr lang="en-US" altLang="ko-KR" sz="1600" spc="-40" dirty="0">
              <a:solidFill>
                <a:srgbClr val="31313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B6508C9-86CE-4D38-8877-7882182D800D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1"/>
          <a:stretch/>
        </p:blipFill>
        <p:spPr>
          <a:xfrm>
            <a:off x="942975" y="1952380"/>
            <a:ext cx="7230109" cy="320906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53262F7-FC77-4467-AE63-ED4A7367E229}"/>
              </a:ext>
            </a:extLst>
          </p:cNvPr>
          <p:cNvSpPr txBox="1"/>
          <p:nvPr/>
        </p:nvSpPr>
        <p:spPr>
          <a:xfrm>
            <a:off x="942975" y="5283873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spc="-40" dirty="0">
                <a:solidFill>
                  <a:srgbClr val="31313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차이점</a:t>
            </a:r>
            <a:endParaRPr lang="en-US" altLang="ko-KR" sz="1600" spc="-40" dirty="0">
              <a:solidFill>
                <a:srgbClr val="31313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600" spc="-40" dirty="0">
                <a:solidFill>
                  <a:srgbClr val="31313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 1) </a:t>
            </a:r>
            <a:r>
              <a:rPr lang="ko-KR" altLang="en-US" sz="1600" spc="-40" dirty="0">
                <a:solidFill>
                  <a:srgbClr val="31313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대용량 코퍼스 사용</a:t>
            </a:r>
            <a:endParaRPr lang="en-US" altLang="ko-KR" sz="1600" spc="-40" dirty="0">
              <a:solidFill>
                <a:srgbClr val="31313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2) fine-tuning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과정 제거</a:t>
            </a:r>
          </a:p>
        </p:txBody>
      </p:sp>
    </p:spTree>
    <p:extLst>
      <p:ext uri="{BB962C8B-B14F-4D97-AF65-F5344CB8AC3E}">
        <p14:creationId xmlns:p14="http://schemas.microsoft.com/office/powerpoint/2010/main" val="373262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601234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09800" y="529993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solidFill>
                  <a:srgbClr val="545C6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GPT-2</a:t>
            </a:r>
            <a:endParaRPr lang="en-US" sz="2200" b="1" dirty="0">
              <a:solidFill>
                <a:srgbClr val="AAC0E6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15862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C2EA6DA-1920-454F-84E3-E2F42E76A034}"/>
              </a:ext>
            </a:extLst>
          </p:cNvPr>
          <p:cNvGrpSpPr/>
          <p:nvPr/>
        </p:nvGrpSpPr>
        <p:grpSpPr>
          <a:xfrm>
            <a:off x="552450" y="1688038"/>
            <a:ext cx="6362700" cy="3340009"/>
            <a:chOff x="2109005" y="1553719"/>
            <a:chExt cx="5771515" cy="296748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942C477-43E4-48E1-B560-B87C9DC1D2B7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9005" y="1553719"/>
              <a:ext cx="5771515" cy="2822575"/>
            </a:xfrm>
            <a:prstGeom prst="rect">
              <a:avLst/>
            </a:prstGeom>
          </p:spPr>
        </p:pic>
        <p:pic>
          <p:nvPicPr>
            <p:cNvPr id="11" name="그림 10" descr="텍스트이(가) 표시된 사진&#10;&#10;자동 생성된 설명">
              <a:extLst>
                <a:ext uri="{FF2B5EF4-FFF2-40B4-BE49-F238E27FC236}">
                  <a16:creationId xmlns:a16="http://schemas.microsoft.com/office/drawing/2014/main" id="{8225C4AC-E3C3-4A27-AEE0-257CC0F38C64}"/>
                </a:ext>
              </a:extLst>
            </p:cNvPr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654" b="16411"/>
            <a:stretch/>
          </p:blipFill>
          <p:spPr>
            <a:xfrm>
              <a:off x="2123440" y="4330701"/>
              <a:ext cx="5699760" cy="1905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F4A41B3-D00E-4E59-A333-5B0780EA58F2}"/>
              </a:ext>
            </a:extLst>
          </p:cNvPr>
          <p:cNvSpPr txBox="1"/>
          <p:nvPr/>
        </p:nvSpPr>
        <p:spPr>
          <a:xfrm>
            <a:off x="942975" y="1491400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spc="-40" dirty="0">
                <a:solidFill>
                  <a:srgbClr val="31313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차이점</a:t>
            </a:r>
            <a:r>
              <a:rPr lang="en-US" altLang="ko-KR" sz="1600" spc="-40" dirty="0">
                <a:solidFill>
                  <a:srgbClr val="31313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 -  1) </a:t>
            </a:r>
            <a:r>
              <a:rPr lang="ko-KR" altLang="en-US" sz="1600" spc="-40" dirty="0">
                <a:solidFill>
                  <a:srgbClr val="31313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대용량 코퍼스 사용</a:t>
            </a:r>
            <a:endParaRPr lang="en-US" altLang="ko-KR" sz="1600" spc="-40" dirty="0">
              <a:solidFill>
                <a:srgbClr val="31313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13C2F7-99C3-4368-985B-D40B95721362}"/>
              </a:ext>
            </a:extLst>
          </p:cNvPr>
          <p:cNvSpPr txBox="1"/>
          <p:nvPr/>
        </p:nvSpPr>
        <p:spPr>
          <a:xfrm>
            <a:off x="1040310" y="5234605"/>
            <a:ext cx="1086594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kern="100" spc="-40" dirty="0">
                <a:solidFill>
                  <a:srgbClr val="31313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GPT-2</a:t>
            </a:r>
            <a:r>
              <a:rPr lang="ko-KR" altLang="ko-KR" sz="1400" kern="100" spc="-40" dirty="0">
                <a:solidFill>
                  <a:srgbClr val="31313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의</a:t>
            </a:r>
            <a:r>
              <a:rPr lang="en-US" altLang="ko-KR" sz="1400" kern="100" spc="-40" dirty="0">
                <a:solidFill>
                  <a:srgbClr val="31313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Pre-training</a:t>
            </a:r>
            <a:r>
              <a:rPr lang="ko-KR" altLang="ko-KR" sz="1400" kern="100" spc="-40" dirty="0">
                <a:solidFill>
                  <a:srgbClr val="31313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에는</a:t>
            </a:r>
            <a:r>
              <a:rPr lang="en-US" altLang="ko-KR" sz="1400" kern="100" spc="-40" dirty="0">
                <a:solidFill>
                  <a:srgbClr val="31313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40GB</a:t>
            </a:r>
            <a:r>
              <a:rPr lang="ko-KR" altLang="ko-KR" sz="1400" kern="100" spc="-40" dirty="0">
                <a:solidFill>
                  <a:srgbClr val="31313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정도의 코퍼스를 사용</a:t>
            </a:r>
            <a:endParaRPr lang="en-US" altLang="ko-KR" sz="1400" kern="100" spc="-40" dirty="0">
              <a:solidFill>
                <a:srgbClr val="31313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kern="100" spc="-40" dirty="0">
              <a:solidFill>
                <a:srgbClr val="31313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GPT2 Extra Large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의 경우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모델의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parameter </a:t>
            </a:r>
            <a:r>
              <a:rPr lang="ko-KR" altLang="ko-KR" sz="14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수가 </a:t>
            </a:r>
            <a:r>
              <a:rPr lang="en-US" altLang="ko-KR" sz="14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15</a:t>
            </a:r>
            <a:r>
              <a:rPr lang="ko-KR" altLang="ko-KR" sz="14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억 </a:t>
            </a:r>
            <a:r>
              <a:rPr lang="en-US" altLang="ko-KR" sz="14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4,200</a:t>
            </a:r>
            <a:r>
              <a:rPr lang="ko-KR" altLang="ko-KR" sz="14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만개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, 48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개의 </a:t>
            </a:r>
            <a:r>
              <a:rPr lang="ko-KR" altLang="ko-KR" sz="14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디코더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layer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를 두고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1600</a:t>
            </a:r>
            <a:r>
              <a:rPr lang="ko-KR" altLang="ko-KR" sz="14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차원의</a:t>
            </a:r>
            <a:r>
              <a:rPr lang="en-US" altLang="ko-KR" sz="14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model dimensionality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로 </a:t>
            </a:r>
            <a:r>
              <a:rPr lang="ko-KR" altLang="ko-KR" sz="14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임베딩</a:t>
            </a:r>
            <a:endParaRPr lang="ko-KR" altLang="ko-KR" sz="14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21FA009C-6354-4E37-BDDA-462559D60DF5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975" y="2384834"/>
            <a:ext cx="4356735" cy="229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46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601234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09800" y="529993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solidFill>
                  <a:srgbClr val="545C6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GPT-2</a:t>
            </a:r>
            <a:endParaRPr lang="en-US" sz="2200" b="1" dirty="0">
              <a:solidFill>
                <a:srgbClr val="AAC0E6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15862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B99CE79-8242-46D2-BEF3-CD90CCEC2E1A}"/>
              </a:ext>
            </a:extLst>
          </p:cNvPr>
          <p:cNvSpPr txBox="1"/>
          <p:nvPr/>
        </p:nvSpPr>
        <p:spPr>
          <a:xfrm>
            <a:off x="942975" y="1491400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spc="-40" dirty="0">
                <a:solidFill>
                  <a:srgbClr val="31313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차이점</a:t>
            </a:r>
            <a:r>
              <a:rPr lang="en-US" altLang="ko-KR" sz="1600" spc="-40" dirty="0">
                <a:solidFill>
                  <a:srgbClr val="31313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 - 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fine-tuning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과정 제거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6959C79-6766-4E6E-9507-35B36215D0E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50" y="1929411"/>
            <a:ext cx="6118659" cy="21109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24982B-B2CD-45C5-85C1-DE215A33DD21}"/>
              </a:ext>
            </a:extLst>
          </p:cNvPr>
          <p:cNvSpPr txBox="1"/>
          <p:nvPr/>
        </p:nvSpPr>
        <p:spPr>
          <a:xfrm>
            <a:off x="2342197" y="4217185"/>
            <a:ext cx="6562725" cy="648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기존의 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GPT1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은 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pre-training 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후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, task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에 맞는 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fine-tuning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을 거쳐야 했지만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,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GPT2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의 경우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이러한 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fine-tuning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의 과정 없이 모델 그 자체를 다양한 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task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에 활용 가능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255F91-84B8-455A-8375-A39E67C306BB}"/>
              </a:ext>
            </a:extLst>
          </p:cNvPr>
          <p:cNvSpPr txBox="1"/>
          <p:nvPr/>
        </p:nvSpPr>
        <p:spPr>
          <a:xfrm>
            <a:off x="6238875" y="5331289"/>
            <a:ext cx="4196043" cy="314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GPT1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과 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GPT2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의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P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값을 도출해내는 목적함수의 차이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DE698F5-120B-47A1-AD2F-67B90C6937F7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6" t="20289" r="5249" b="22125"/>
          <a:stretch/>
        </p:blipFill>
        <p:spPr>
          <a:xfrm>
            <a:off x="1390650" y="5212542"/>
            <a:ext cx="4031044" cy="55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59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601234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09800" y="529993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solidFill>
                  <a:srgbClr val="545C6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GPT-2</a:t>
            </a:r>
            <a:endParaRPr lang="en-US" sz="2200" b="1" dirty="0">
              <a:solidFill>
                <a:srgbClr val="AAC0E6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15862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BCB7777-3C5A-43EC-B800-CA896E8ED8BC}"/>
              </a:ext>
            </a:extLst>
          </p:cNvPr>
          <p:cNvSpPr txBox="1"/>
          <p:nvPr/>
        </p:nvSpPr>
        <p:spPr>
          <a:xfrm>
            <a:off x="733424" y="1344997"/>
            <a:ext cx="10725151" cy="3641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language model</a:t>
            </a:r>
            <a:r>
              <a:rPr lang="ko-KR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의 구조만으로</a:t>
            </a:r>
            <a:r>
              <a:rPr lang="en-US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labeling</a:t>
            </a:r>
            <a:r>
              <a:rPr lang="ko-KR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데이터 없이 </a:t>
            </a:r>
            <a:r>
              <a:rPr lang="en-US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Generative model</a:t>
            </a:r>
            <a:r>
              <a:rPr lang="ko-KR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을 학습하여 다양한 </a:t>
            </a:r>
            <a:r>
              <a:rPr lang="en-US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task</a:t>
            </a:r>
            <a:r>
              <a:rPr lang="ko-KR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를 수행</a:t>
            </a:r>
            <a:r>
              <a:rPr lang="en-US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가능</a:t>
            </a:r>
            <a:endParaRPr lang="en-US" altLang="ko-KR" sz="16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6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1) </a:t>
            </a:r>
            <a:r>
              <a:rPr lang="ko-KR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언어모델</a:t>
            </a:r>
            <a:r>
              <a:rPr lang="en-US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				2) </a:t>
            </a:r>
            <a:r>
              <a:rPr lang="ko-KR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기계번역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 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600" kern="100" dirty="0"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600" kern="100" dirty="0"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600" kern="100" dirty="0"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6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6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3) </a:t>
            </a:r>
            <a:r>
              <a:rPr lang="ko-KR" altLang="en-US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질</a:t>
            </a:r>
            <a:r>
              <a:rPr lang="ko-KR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의응답</a:t>
            </a:r>
            <a:endParaRPr lang="en-US" altLang="ko-KR" sz="16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D80D6FF-E791-4486-8719-7CFEA88115DA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" r="30779" b="55600"/>
          <a:stretch/>
        </p:blipFill>
        <p:spPr bwMode="auto">
          <a:xfrm>
            <a:off x="1365486" y="2981166"/>
            <a:ext cx="3583032" cy="7330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EE03630-48C4-4455-9DB1-02C63B64AF52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07" y="5105887"/>
            <a:ext cx="6804605" cy="90748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BDA197C-B7FE-4ACE-AB6D-B2D064E46C7B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t="50000" r="4434"/>
          <a:stretch/>
        </p:blipFill>
        <p:spPr bwMode="auto">
          <a:xfrm>
            <a:off x="5941978" y="2934941"/>
            <a:ext cx="4984634" cy="825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20984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>
                <a:solidFill>
                  <a:srgbClr val="545C6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목차</a:t>
            </a:r>
            <a:endParaRPr lang="en-US" sz="2200" b="1" dirty="0">
              <a:solidFill>
                <a:srgbClr val="AAC0E6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5"/>
          <p:cNvGrpSpPr/>
          <p:nvPr/>
        </p:nvGrpSpPr>
        <p:grpSpPr>
          <a:xfrm>
            <a:off x="2973398" y="2603124"/>
            <a:ext cx="2253256" cy="2253256"/>
            <a:chOff x="3865314" y="1566605"/>
            <a:chExt cx="1426531" cy="142653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25" name="Oval 6"/>
            <p:cNvSpPr/>
            <p:nvPr/>
          </p:nvSpPr>
          <p:spPr>
            <a:xfrm>
              <a:off x="3865314" y="1566605"/>
              <a:ext cx="1426531" cy="1426531"/>
            </a:xfrm>
            <a:prstGeom prst="ellipse">
              <a:avLst/>
            </a:prstGeom>
            <a:grpFill/>
            <a:ln w="1174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013"/>
            </a:p>
          </p:txBody>
        </p:sp>
        <p:sp>
          <p:nvSpPr>
            <p:cNvPr id="26" name="Oval 7"/>
            <p:cNvSpPr/>
            <p:nvPr/>
          </p:nvSpPr>
          <p:spPr>
            <a:xfrm>
              <a:off x="4007590" y="1708881"/>
              <a:ext cx="1141979" cy="114197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013"/>
            </a:p>
          </p:txBody>
        </p:sp>
      </p:grpSp>
      <p:grpSp>
        <p:nvGrpSpPr>
          <p:cNvPr id="27" name="Group 8"/>
          <p:cNvGrpSpPr/>
          <p:nvPr/>
        </p:nvGrpSpPr>
        <p:grpSpPr>
          <a:xfrm>
            <a:off x="5023398" y="2603124"/>
            <a:ext cx="2253256" cy="2253256"/>
            <a:chOff x="3865314" y="1566605"/>
            <a:chExt cx="1426531" cy="1426531"/>
          </a:xfrm>
          <a:solidFill>
            <a:schemeClr val="bg1">
              <a:lumMod val="95000"/>
            </a:schemeClr>
          </a:solidFill>
        </p:grpSpPr>
        <p:sp>
          <p:nvSpPr>
            <p:cNvPr id="28" name="Oval 9"/>
            <p:cNvSpPr/>
            <p:nvPr/>
          </p:nvSpPr>
          <p:spPr>
            <a:xfrm>
              <a:off x="3865314" y="1566605"/>
              <a:ext cx="1426531" cy="1426531"/>
            </a:xfrm>
            <a:prstGeom prst="ellipse">
              <a:avLst/>
            </a:prstGeom>
            <a:grpFill/>
            <a:ln w="1174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013"/>
            </a:p>
          </p:txBody>
        </p:sp>
        <p:sp>
          <p:nvSpPr>
            <p:cNvPr id="29" name="Oval 10"/>
            <p:cNvSpPr/>
            <p:nvPr/>
          </p:nvSpPr>
          <p:spPr>
            <a:xfrm>
              <a:off x="4007590" y="1708881"/>
              <a:ext cx="1141979" cy="114197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013"/>
            </a:p>
          </p:txBody>
        </p:sp>
      </p:grpSp>
      <p:grpSp>
        <p:nvGrpSpPr>
          <p:cNvPr id="30" name="Group 11"/>
          <p:cNvGrpSpPr/>
          <p:nvPr/>
        </p:nvGrpSpPr>
        <p:grpSpPr>
          <a:xfrm>
            <a:off x="7111046" y="2603124"/>
            <a:ext cx="2253256" cy="2253256"/>
            <a:chOff x="3865314" y="1566605"/>
            <a:chExt cx="1426531" cy="1426531"/>
          </a:xfrm>
          <a:solidFill>
            <a:schemeClr val="bg1">
              <a:lumMod val="95000"/>
            </a:schemeClr>
          </a:solidFill>
        </p:grpSpPr>
        <p:sp>
          <p:nvSpPr>
            <p:cNvPr id="31" name="Oval 12"/>
            <p:cNvSpPr/>
            <p:nvPr/>
          </p:nvSpPr>
          <p:spPr>
            <a:xfrm>
              <a:off x="3865314" y="1566605"/>
              <a:ext cx="1426531" cy="1426531"/>
            </a:xfrm>
            <a:prstGeom prst="ellipse">
              <a:avLst/>
            </a:prstGeom>
            <a:grpFill/>
            <a:ln w="1174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013"/>
            </a:p>
          </p:txBody>
        </p:sp>
        <p:sp>
          <p:nvSpPr>
            <p:cNvPr id="32" name="Oval 14"/>
            <p:cNvSpPr/>
            <p:nvPr/>
          </p:nvSpPr>
          <p:spPr>
            <a:xfrm>
              <a:off x="4007590" y="1708881"/>
              <a:ext cx="1141979" cy="114197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013"/>
            </a:p>
          </p:txBody>
        </p:sp>
      </p:grpSp>
      <p:sp>
        <p:nvSpPr>
          <p:cNvPr id="33" name="Teardrop 16"/>
          <p:cNvSpPr/>
          <p:nvPr/>
        </p:nvSpPr>
        <p:spPr>
          <a:xfrm rot="10800000">
            <a:off x="1418688" y="2835167"/>
            <a:ext cx="1739572" cy="1739572"/>
          </a:xfrm>
          <a:prstGeom prst="teardrop">
            <a:avLst/>
          </a:prstGeom>
          <a:solidFill>
            <a:srgbClr val="6EA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013"/>
          </a:p>
        </p:txBody>
      </p:sp>
      <p:sp>
        <p:nvSpPr>
          <p:cNvPr id="34" name="Teardrop 15"/>
          <p:cNvSpPr/>
          <p:nvPr/>
        </p:nvSpPr>
        <p:spPr>
          <a:xfrm>
            <a:off x="9183779" y="2835167"/>
            <a:ext cx="1739572" cy="1739572"/>
          </a:xfrm>
          <a:prstGeom prst="teardrop">
            <a:avLst/>
          </a:prstGeom>
          <a:solidFill>
            <a:srgbClr val="F37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013"/>
          </a:p>
        </p:txBody>
      </p:sp>
      <p:sp>
        <p:nvSpPr>
          <p:cNvPr id="39" name="TextBox 38"/>
          <p:cNvSpPr txBox="1"/>
          <p:nvPr/>
        </p:nvSpPr>
        <p:spPr>
          <a:xfrm>
            <a:off x="3784239" y="2872525"/>
            <a:ext cx="1078023" cy="45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 Light" panose="020B0306030504020204" pitchFamily="34" charset="0"/>
              </a:rPr>
              <a:t>GPT 1 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804458" y="2869769"/>
            <a:ext cx="1733551" cy="464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 Light" panose="020B0306030504020204" pitchFamily="34" charset="0"/>
              </a:rPr>
              <a:t>GPT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 Light" panose="020B0306030504020204" pitchFamily="34" charset="0"/>
              </a:rPr>
              <a:t> 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 Light" panose="020B0306030504020204" pitchFamily="34" charset="0"/>
              </a:rPr>
              <a:t>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913580" y="2872346"/>
            <a:ext cx="1733551" cy="464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 Light" panose="020B0306030504020204" pitchFamily="34" charset="0"/>
              </a:rPr>
              <a:t>GPT 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201C8A8-999D-4C64-81C5-5EC249094A33}"/>
              </a:ext>
            </a:extLst>
          </p:cNvPr>
          <p:cNvSpPr txBox="1"/>
          <p:nvPr/>
        </p:nvSpPr>
        <p:spPr>
          <a:xfrm>
            <a:off x="3290627" y="3449921"/>
            <a:ext cx="15811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GPT-1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모델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구조 및 특징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학습과정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BPE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730B79-8074-4431-8E60-49A43320290D}"/>
              </a:ext>
            </a:extLst>
          </p:cNvPr>
          <p:cNvSpPr txBox="1"/>
          <p:nvPr/>
        </p:nvSpPr>
        <p:spPr>
          <a:xfrm>
            <a:off x="5575114" y="3543300"/>
            <a:ext cx="10853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모델의 특징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학습과정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FFF957-97E6-47EB-BB84-1AC143C43B32}"/>
              </a:ext>
            </a:extLst>
          </p:cNvPr>
          <p:cNvSpPr txBox="1"/>
          <p:nvPr/>
        </p:nvSpPr>
        <p:spPr>
          <a:xfrm>
            <a:off x="7698901" y="3429000"/>
            <a:ext cx="108536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GPT3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개요 및 모델 구조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학습과정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결과 및 한계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실습 </a:t>
            </a:r>
          </a:p>
        </p:txBody>
      </p:sp>
    </p:spTree>
    <p:extLst>
      <p:ext uri="{BB962C8B-B14F-4D97-AF65-F5344CB8AC3E}">
        <p14:creationId xmlns:p14="http://schemas.microsoft.com/office/powerpoint/2010/main" val="1161722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>
                <a:solidFill>
                  <a:srgbClr val="545C6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목차</a:t>
            </a:r>
            <a:endParaRPr lang="en-US" sz="2200" b="1" dirty="0">
              <a:solidFill>
                <a:srgbClr val="AAC0E6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5"/>
          <p:cNvGrpSpPr/>
          <p:nvPr/>
        </p:nvGrpSpPr>
        <p:grpSpPr>
          <a:xfrm>
            <a:off x="2973398" y="2603124"/>
            <a:ext cx="2253256" cy="2253256"/>
            <a:chOff x="3865314" y="1566605"/>
            <a:chExt cx="1426531" cy="1426531"/>
          </a:xfrm>
          <a:solidFill>
            <a:schemeClr val="bg1">
              <a:lumMod val="95000"/>
            </a:schemeClr>
          </a:solidFill>
        </p:grpSpPr>
        <p:sp>
          <p:nvSpPr>
            <p:cNvPr id="25" name="Oval 6"/>
            <p:cNvSpPr/>
            <p:nvPr/>
          </p:nvSpPr>
          <p:spPr>
            <a:xfrm>
              <a:off x="3865314" y="1566605"/>
              <a:ext cx="1426531" cy="1426531"/>
            </a:xfrm>
            <a:prstGeom prst="ellipse">
              <a:avLst/>
            </a:prstGeom>
            <a:grpFill/>
            <a:ln w="1174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013"/>
            </a:p>
          </p:txBody>
        </p:sp>
        <p:sp>
          <p:nvSpPr>
            <p:cNvPr id="26" name="Oval 7"/>
            <p:cNvSpPr/>
            <p:nvPr/>
          </p:nvSpPr>
          <p:spPr>
            <a:xfrm>
              <a:off x="4007590" y="1708881"/>
              <a:ext cx="1141979" cy="114197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013"/>
            </a:p>
          </p:txBody>
        </p:sp>
      </p:grpSp>
      <p:grpSp>
        <p:nvGrpSpPr>
          <p:cNvPr id="27" name="Group 8"/>
          <p:cNvGrpSpPr/>
          <p:nvPr/>
        </p:nvGrpSpPr>
        <p:grpSpPr>
          <a:xfrm>
            <a:off x="5023398" y="2603124"/>
            <a:ext cx="2253256" cy="2253256"/>
            <a:chOff x="3865314" y="1566605"/>
            <a:chExt cx="1426531" cy="1426531"/>
          </a:xfrm>
          <a:solidFill>
            <a:schemeClr val="bg1">
              <a:lumMod val="95000"/>
            </a:schemeClr>
          </a:solidFill>
        </p:grpSpPr>
        <p:sp>
          <p:nvSpPr>
            <p:cNvPr id="28" name="Oval 9"/>
            <p:cNvSpPr/>
            <p:nvPr/>
          </p:nvSpPr>
          <p:spPr>
            <a:xfrm>
              <a:off x="3865314" y="1566605"/>
              <a:ext cx="1426531" cy="1426531"/>
            </a:xfrm>
            <a:prstGeom prst="ellipse">
              <a:avLst/>
            </a:prstGeom>
            <a:grpFill/>
            <a:ln w="1174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013"/>
            </a:p>
          </p:txBody>
        </p:sp>
        <p:sp>
          <p:nvSpPr>
            <p:cNvPr id="29" name="Oval 10"/>
            <p:cNvSpPr/>
            <p:nvPr/>
          </p:nvSpPr>
          <p:spPr>
            <a:xfrm>
              <a:off x="4007590" y="1708881"/>
              <a:ext cx="1141979" cy="114197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013"/>
            </a:p>
          </p:txBody>
        </p:sp>
      </p:grpSp>
      <p:grpSp>
        <p:nvGrpSpPr>
          <p:cNvPr id="30" name="Group 11"/>
          <p:cNvGrpSpPr/>
          <p:nvPr/>
        </p:nvGrpSpPr>
        <p:grpSpPr>
          <a:xfrm>
            <a:off x="7111046" y="2603124"/>
            <a:ext cx="2253256" cy="2253256"/>
            <a:chOff x="3865314" y="1566605"/>
            <a:chExt cx="1426531" cy="142653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1" name="Oval 12"/>
            <p:cNvSpPr/>
            <p:nvPr/>
          </p:nvSpPr>
          <p:spPr>
            <a:xfrm>
              <a:off x="3865314" y="1566605"/>
              <a:ext cx="1426531" cy="1426531"/>
            </a:xfrm>
            <a:prstGeom prst="ellipse">
              <a:avLst/>
            </a:prstGeom>
            <a:grpFill/>
            <a:ln w="1174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013"/>
            </a:p>
          </p:txBody>
        </p:sp>
        <p:sp>
          <p:nvSpPr>
            <p:cNvPr id="32" name="Oval 14"/>
            <p:cNvSpPr/>
            <p:nvPr/>
          </p:nvSpPr>
          <p:spPr>
            <a:xfrm>
              <a:off x="4007590" y="1708881"/>
              <a:ext cx="1141979" cy="114197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013"/>
            </a:p>
          </p:txBody>
        </p:sp>
      </p:grpSp>
      <p:sp>
        <p:nvSpPr>
          <p:cNvPr id="33" name="Teardrop 16"/>
          <p:cNvSpPr/>
          <p:nvPr/>
        </p:nvSpPr>
        <p:spPr>
          <a:xfrm rot="10800000">
            <a:off x="1418688" y="2835167"/>
            <a:ext cx="1739572" cy="1739572"/>
          </a:xfrm>
          <a:prstGeom prst="teardrop">
            <a:avLst/>
          </a:prstGeom>
          <a:solidFill>
            <a:srgbClr val="6EA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013"/>
          </a:p>
        </p:txBody>
      </p:sp>
      <p:sp>
        <p:nvSpPr>
          <p:cNvPr id="34" name="Teardrop 15"/>
          <p:cNvSpPr/>
          <p:nvPr/>
        </p:nvSpPr>
        <p:spPr>
          <a:xfrm>
            <a:off x="9183779" y="2835167"/>
            <a:ext cx="1739572" cy="1739572"/>
          </a:xfrm>
          <a:prstGeom prst="teardrop">
            <a:avLst/>
          </a:prstGeom>
          <a:solidFill>
            <a:srgbClr val="F37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013"/>
          </a:p>
        </p:txBody>
      </p:sp>
      <p:sp>
        <p:nvSpPr>
          <p:cNvPr id="39" name="TextBox 38"/>
          <p:cNvSpPr txBox="1"/>
          <p:nvPr/>
        </p:nvSpPr>
        <p:spPr>
          <a:xfrm>
            <a:off x="3784239" y="2872525"/>
            <a:ext cx="1078023" cy="45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 Light" panose="020B0306030504020204" pitchFamily="34" charset="0"/>
              </a:rPr>
              <a:t>GPT 1 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804458" y="2869769"/>
            <a:ext cx="1733551" cy="464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 Light" panose="020B0306030504020204" pitchFamily="34" charset="0"/>
              </a:rPr>
              <a:t>GPT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 Light" panose="020B0306030504020204" pitchFamily="34" charset="0"/>
              </a:rPr>
              <a:t> 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 Light" panose="020B0306030504020204" pitchFamily="34" charset="0"/>
              </a:rPr>
              <a:t>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913580" y="2872346"/>
            <a:ext cx="1733551" cy="464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Open Sans Light" panose="020B0306030504020204" pitchFamily="34" charset="0"/>
              </a:rPr>
              <a:t>GPT 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201C8A8-999D-4C64-81C5-5EC249094A33}"/>
              </a:ext>
            </a:extLst>
          </p:cNvPr>
          <p:cNvSpPr txBox="1"/>
          <p:nvPr/>
        </p:nvSpPr>
        <p:spPr>
          <a:xfrm>
            <a:off x="3290627" y="3449921"/>
            <a:ext cx="15811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GPT-1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모델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구조 및 특징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학습과정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BPE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730B79-8074-4431-8E60-49A43320290D}"/>
              </a:ext>
            </a:extLst>
          </p:cNvPr>
          <p:cNvSpPr txBox="1"/>
          <p:nvPr/>
        </p:nvSpPr>
        <p:spPr>
          <a:xfrm>
            <a:off x="5575114" y="3543300"/>
            <a:ext cx="10853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모델의 특징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학습과정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FFF957-97E6-47EB-BB84-1AC143C43B32}"/>
              </a:ext>
            </a:extLst>
          </p:cNvPr>
          <p:cNvSpPr txBox="1"/>
          <p:nvPr/>
        </p:nvSpPr>
        <p:spPr>
          <a:xfrm>
            <a:off x="7698901" y="3429000"/>
            <a:ext cx="108536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GPT3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개요 및 모델 구조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학습과정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결과 및 한계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실습 </a:t>
            </a:r>
          </a:p>
        </p:txBody>
      </p:sp>
    </p:spTree>
    <p:extLst>
      <p:ext uri="{BB962C8B-B14F-4D97-AF65-F5344CB8AC3E}">
        <p14:creationId xmlns:p14="http://schemas.microsoft.com/office/powerpoint/2010/main" val="1194859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B827324-D87B-8A48-AD9C-23E747365057}"/>
              </a:ext>
            </a:extLst>
          </p:cNvPr>
          <p:cNvSpPr/>
          <p:nvPr/>
        </p:nvSpPr>
        <p:spPr>
          <a:xfrm>
            <a:off x="2933205" y="2661714"/>
            <a:ext cx="1246909" cy="103595"/>
          </a:xfrm>
          <a:prstGeom prst="rect">
            <a:avLst/>
          </a:prstGeom>
          <a:solidFill>
            <a:schemeClr val="accent4">
              <a:lumMod val="60000"/>
              <a:lumOff val="4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41EC167-C34E-FB41-9495-C4D3CE311C70}"/>
              </a:ext>
            </a:extLst>
          </p:cNvPr>
          <p:cNvSpPr txBox="1"/>
          <p:nvPr/>
        </p:nvSpPr>
        <p:spPr>
          <a:xfrm>
            <a:off x="1304924" y="2315756"/>
            <a:ext cx="9582151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Open Sans Light" panose="020B0306030504020204" pitchFamily="34" charset="0"/>
              </a:rPr>
              <a:t>Fine</a:t>
            </a:r>
            <a:r>
              <a:rPr lang="ko-KR" altLang="en-US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Open Sans Light" panose="020B0306030504020204" pitchFamily="34" charset="0"/>
              </a:rPr>
              <a:t> </a:t>
            </a:r>
            <a:r>
              <a:rPr lang="en-US" altLang="ko-KR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Open Sans Light" panose="020B0306030504020204" pitchFamily="34" charset="0"/>
              </a:rPr>
              <a:t>Tuning</a:t>
            </a:r>
            <a:r>
              <a:rPr lang="ko-KR" altLang="en-US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Open Sans Light" panose="020B0306030504020204" pitchFamily="34" charset="0"/>
              </a:rPr>
              <a:t>을 하지 않고도 </a:t>
            </a:r>
            <a:r>
              <a:rPr lang="en-US" altLang="ko-KR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Open Sans Light" panose="020B0306030504020204" pitchFamily="34" charset="0"/>
              </a:rPr>
              <a:t>Task</a:t>
            </a:r>
            <a:r>
              <a:rPr lang="ko-KR" altLang="en-US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Open Sans Light" panose="020B0306030504020204" pitchFamily="34" charset="0"/>
              </a:rPr>
              <a:t> </a:t>
            </a:r>
            <a:r>
              <a:rPr lang="ko-KR" altLang="en-US" b="1" dirty="0" err="1">
                <a:latin typeface="NanumSquare Bold" panose="020B0600000101010101" pitchFamily="34" charset="-127"/>
                <a:ea typeface="NanumSquare Bold" panose="020B0600000101010101" pitchFamily="34" charset="-127"/>
                <a:cs typeface="Open Sans Light" panose="020B0306030504020204" pitchFamily="34" charset="0"/>
              </a:rPr>
              <a:t>를</a:t>
            </a:r>
            <a:r>
              <a:rPr lang="ko-KR" altLang="en-US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Open Sans Light" panose="020B0306030504020204" pitchFamily="34" charset="0"/>
              </a:rPr>
              <a:t> 수행할 수 있는 모델을 만들자 </a:t>
            </a:r>
            <a:r>
              <a:rPr lang="en-US" altLang="ko-KR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Open Sans Light" panose="020B0306030504020204" pitchFamily="34" charset="0"/>
              </a:rPr>
              <a:t>!</a:t>
            </a:r>
            <a:endParaRPr lang="en-US" sz="2000" b="1" dirty="0">
              <a:latin typeface="NanumSquare Bold" panose="020B0600000101010101" pitchFamily="34" charset="-127"/>
              <a:ea typeface="NanumSquare Bold" panose="020B0600000101010101" pitchFamily="34" charset="-127"/>
              <a:cs typeface="Open Sans Light" panose="020B0306030504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072A5A-74AA-5C47-9DFC-2E42946C6B12}"/>
              </a:ext>
            </a:extLst>
          </p:cNvPr>
          <p:cNvSpPr txBox="1"/>
          <p:nvPr/>
        </p:nvSpPr>
        <p:spPr>
          <a:xfrm>
            <a:off x="1381996" y="3546417"/>
            <a:ext cx="10001351" cy="1757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1400" dirty="0">
                <a:latin typeface="NanumSquare Light" panose="020B0600000101010101" pitchFamily="34" charset="-127"/>
                <a:ea typeface="NanumSquare Light" panose="020B0600000101010101" pitchFamily="34" charset="-127"/>
                <a:cs typeface="Open Sans Light" panose="020B0306030504020204" pitchFamily="34" charset="0"/>
              </a:rPr>
              <a:t>새로운 </a:t>
            </a:r>
            <a:r>
              <a:rPr lang="en-US" altLang="ko-KR" sz="1400" dirty="0">
                <a:latin typeface="NanumSquare Light" panose="020B0600000101010101" pitchFamily="34" charset="-127"/>
                <a:ea typeface="NanumSquare Light" panose="020B0600000101010101" pitchFamily="34" charset="-127"/>
                <a:cs typeface="Open Sans Light" panose="020B0306030504020204" pitchFamily="34" charset="0"/>
              </a:rPr>
              <a:t>task</a:t>
            </a:r>
            <a:r>
              <a:rPr lang="ko-KR" altLang="en-US" sz="1400" dirty="0" err="1">
                <a:latin typeface="NanumSquare Light" panose="020B0600000101010101" pitchFamily="34" charset="-127"/>
                <a:ea typeface="NanumSquare Light" panose="020B0600000101010101" pitchFamily="34" charset="-127"/>
                <a:cs typeface="Open Sans Light" panose="020B0306030504020204" pitchFamily="34" charset="0"/>
              </a:rPr>
              <a:t>를</a:t>
            </a:r>
            <a:r>
              <a:rPr lang="ko-KR" altLang="en-US" sz="1400" dirty="0">
                <a:latin typeface="NanumSquare Light" panose="020B0600000101010101" pitchFamily="34" charset="-127"/>
                <a:ea typeface="NanumSquare Light" panose="020B0600000101010101" pitchFamily="34" charset="-127"/>
                <a:cs typeface="Open Sans Light" panose="020B0306030504020204" pitchFamily="34" charset="0"/>
              </a:rPr>
              <a:t> 위해 매번 </a:t>
            </a:r>
            <a:r>
              <a:rPr lang="en-US" altLang="ko-KR" sz="1400" dirty="0">
                <a:latin typeface="NanumSquare Light" panose="020B0600000101010101" pitchFamily="34" charset="-127"/>
                <a:ea typeface="NanumSquare Light" panose="020B0600000101010101" pitchFamily="34" charset="-127"/>
                <a:cs typeface="Open Sans Light" panose="020B0306030504020204" pitchFamily="34" charset="0"/>
              </a:rPr>
              <a:t>supervised training dataset</a:t>
            </a:r>
            <a:r>
              <a:rPr lang="ko-KR" altLang="en-US" sz="1400" dirty="0">
                <a:latin typeface="NanumSquare Light" panose="020B0600000101010101" pitchFamily="34" charset="-127"/>
                <a:ea typeface="NanumSquare Light" panose="020B0600000101010101" pitchFamily="34" charset="-127"/>
                <a:cs typeface="Open Sans Light" panose="020B0306030504020204" pitchFamily="34" charset="0"/>
              </a:rPr>
              <a:t>을 구축하는 것이 어려우며 이는 </a:t>
            </a:r>
            <a:r>
              <a:rPr lang="ko-KR" altLang="en-US" sz="1400" dirty="0" err="1">
                <a:latin typeface="NanumSquare Light" panose="020B0600000101010101" pitchFamily="34" charset="-127"/>
                <a:ea typeface="NanumSquare Light" panose="020B0600000101010101" pitchFamily="34" charset="-127"/>
                <a:cs typeface="Open Sans Light" panose="020B0306030504020204" pitchFamily="34" charset="0"/>
              </a:rPr>
              <a:t>언어모델</a:t>
            </a:r>
            <a:r>
              <a:rPr lang="ko-KR" altLang="en-US" sz="14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의</a:t>
            </a:r>
            <a:r>
              <a:rPr lang="ko-KR" altLang="en-US" sz="1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적용 가능성을 제한한다</a:t>
            </a:r>
            <a:r>
              <a:rPr lang="en-US" altLang="ko-KR" sz="1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.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1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모델의 표현력과 훈련 분포의 </a:t>
            </a:r>
            <a:r>
              <a:rPr lang="ko-KR" altLang="en-US" sz="14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협소함에</a:t>
            </a:r>
            <a:r>
              <a:rPr lang="ko-KR" altLang="en-US" sz="1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따라 훈련 데이터의 거짓 상관관계를 이용할 가능성이 근본적으로 증가하며</a:t>
            </a:r>
            <a:r>
              <a:rPr lang="en-US" altLang="ko-KR" sz="1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, </a:t>
            </a:r>
            <a:r>
              <a:rPr lang="ko-KR" altLang="en-US" sz="1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훈련 데이터의 분포에 대해 한정 지어진 모델이 그 외의 영역은 잘 일반화하지 못한다</a:t>
            </a:r>
            <a:r>
              <a:rPr lang="en-US" altLang="ko-KR" sz="1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.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1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인간은 대규모 데이터셋을 요구하지 않는다 </a:t>
            </a:r>
            <a:r>
              <a:rPr lang="en-US" altLang="ko-KR" sz="1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.</a:t>
            </a:r>
            <a:endParaRPr lang="en-US" sz="1400" dirty="0">
              <a:latin typeface="NanumSquare Light" panose="020B0600000101010101" pitchFamily="34" charset="-127"/>
              <a:ea typeface="NanumSquare Light" panose="020B0600000101010101" pitchFamily="34" charset="-127"/>
              <a:cs typeface="Open Sans Light" panose="020B0306030504020204" pitchFamily="34" charset="0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3318B26A-1FD8-FB44-BCB4-EF1D3E867852}"/>
              </a:ext>
            </a:extLst>
          </p:cNvPr>
          <p:cNvSpPr txBox="1">
            <a:spLocks/>
          </p:cNvSpPr>
          <p:nvPr/>
        </p:nvSpPr>
        <p:spPr>
          <a:xfrm>
            <a:off x="2214561" y="68464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>
                <a:solidFill>
                  <a:srgbClr val="545C6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연구 동기 및 목적</a:t>
            </a:r>
            <a:endParaRPr lang="en-US" sz="2200" b="1" dirty="0">
              <a:solidFill>
                <a:srgbClr val="AAC0E6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F7287E-0622-EE42-AF82-D40C113EB722}"/>
              </a:ext>
            </a:extLst>
          </p:cNvPr>
          <p:cNvSpPr txBox="1"/>
          <p:nvPr/>
        </p:nvSpPr>
        <p:spPr>
          <a:xfrm>
            <a:off x="0" y="6472702"/>
            <a:ext cx="3202019" cy="385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Open Sans Light" panose="020B0306030504020204" pitchFamily="34" charset="0"/>
              </a:rPr>
              <a:t>GPT-3: </a:t>
            </a:r>
            <a:r>
              <a:rPr lang="en-US" altLang="ko-KR" sz="1100" dirty="0">
                <a:solidFill>
                  <a:schemeClr val="bg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Open Sans Light" panose="020B030603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https://arxiv.org/pdf/2005.14165.pdf</a:t>
            </a:r>
            <a:endParaRPr lang="en-US" altLang="ko-KR" sz="1100" dirty="0">
              <a:solidFill>
                <a:schemeClr val="bg1"/>
              </a:solidFill>
              <a:latin typeface="NanumSquare Light" panose="020B0600000101010101" pitchFamily="34" charset="-127"/>
              <a:ea typeface="NanumSquare Light" panose="020B0600000101010101" pitchFamily="34" charset="-127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444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3F5A6C7-76D5-5D41-A08D-F39A61CD4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012" y="1745581"/>
            <a:ext cx="8327300" cy="424561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71A030F-5503-A843-A2B4-353471868670}"/>
              </a:ext>
            </a:extLst>
          </p:cNvPr>
          <p:cNvSpPr txBox="1">
            <a:spLocks/>
          </p:cNvSpPr>
          <p:nvPr/>
        </p:nvSpPr>
        <p:spPr>
          <a:xfrm>
            <a:off x="2214561" y="68464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solidFill>
                  <a:srgbClr val="545C6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Meta-Learning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A0081B-D138-0149-B522-8E8DBE9E965B}"/>
              </a:ext>
            </a:extLst>
          </p:cNvPr>
          <p:cNvSpPr txBox="1"/>
          <p:nvPr/>
        </p:nvSpPr>
        <p:spPr>
          <a:xfrm>
            <a:off x="7214163" y="1868691"/>
            <a:ext cx="425740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Open Sans Light" panose="020B0306030504020204" pitchFamily="34" charset="0"/>
              </a:rPr>
              <a:t>사람과 같은 언어능력 학습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Open Sans Light" panose="020B0306030504020204" pitchFamily="34" charset="0"/>
              </a:rPr>
              <a:t>, </a:t>
            </a:r>
          </a:p>
          <a:p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Open Sans Light" panose="020B0306030504020204" pitchFamily="34" charset="0"/>
              </a:rPr>
              <a:t>새로운 태스크에 빠르게 적응할 수 있는 능력을 기른다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Open Sans Light" panose="020B03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1410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85958698-E354-1F4B-96D0-F42EF06009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91" t="17377" b="23868"/>
          <a:stretch/>
        </p:blipFill>
        <p:spPr>
          <a:xfrm>
            <a:off x="2278786" y="1614579"/>
            <a:ext cx="4221865" cy="45587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B41B525-0C0B-844B-A6E2-258320E37F7C}"/>
              </a:ext>
            </a:extLst>
          </p:cNvPr>
          <p:cNvSpPr txBox="1">
            <a:spLocks/>
          </p:cNvSpPr>
          <p:nvPr/>
        </p:nvSpPr>
        <p:spPr>
          <a:xfrm>
            <a:off x="2214561" y="68464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solidFill>
                  <a:srgbClr val="545C6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Fine-Tuning</a:t>
            </a:r>
            <a:endParaRPr lang="en-US" sz="2200" b="1" dirty="0">
              <a:solidFill>
                <a:srgbClr val="AAC0E6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308AE66-3F88-FA46-9077-F02AED14719B}"/>
              </a:ext>
            </a:extLst>
          </p:cNvPr>
          <p:cNvCxnSpPr/>
          <p:nvPr/>
        </p:nvCxnSpPr>
        <p:spPr>
          <a:xfrm>
            <a:off x="5308270" y="2481943"/>
            <a:ext cx="1805049" cy="1080654"/>
          </a:xfrm>
          <a:prstGeom prst="straightConnector1">
            <a:avLst/>
          </a:prstGeom>
          <a:ln w="19050">
            <a:solidFill>
              <a:srgbClr val="9472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8DED19D-5038-F549-833E-2B7929F57EB0}"/>
              </a:ext>
            </a:extLst>
          </p:cNvPr>
          <p:cNvCxnSpPr>
            <a:cxnSpLocks/>
          </p:cNvCxnSpPr>
          <p:nvPr/>
        </p:nvCxnSpPr>
        <p:spPr>
          <a:xfrm>
            <a:off x="5308270" y="3639075"/>
            <a:ext cx="1805048" cy="0"/>
          </a:xfrm>
          <a:prstGeom prst="straightConnector1">
            <a:avLst/>
          </a:prstGeom>
          <a:ln w="19050">
            <a:solidFill>
              <a:srgbClr val="9472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9F3B394-314D-8741-9AF0-B954DF165D9F}"/>
              </a:ext>
            </a:extLst>
          </p:cNvPr>
          <p:cNvCxnSpPr>
            <a:cxnSpLocks/>
          </p:cNvCxnSpPr>
          <p:nvPr/>
        </p:nvCxnSpPr>
        <p:spPr>
          <a:xfrm flipV="1">
            <a:off x="5308270" y="3708349"/>
            <a:ext cx="1805048" cy="1398042"/>
          </a:xfrm>
          <a:prstGeom prst="straightConnector1">
            <a:avLst/>
          </a:prstGeom>
          <a:ln w="19050">
            <a:solidFill>
              <a:srgbClr val="9472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9D36E57-1902-E24A-8BAA-C9FFD91B62C7}"/>
              </a:ext>
            </a:extLst>
          </p:cNvPr>
          <p:cNvSpPr txBox="1"/>
          <p:nvPr/>
        </p:nvSpPr>
        <p:spPr>
          <a:xfrm>
            <a:off x="7148943" y="3276717"/>
            <a:ext cx="2523280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b="1" dirty="0">
                <a:solidFill>
                  <a:srgbClr val="9472B7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Open Sans Light" panose="020B0306030504020204" pitchFamily="34" charset="0"/>
              </a:rPr>
              <a:t>Gradient Update </a:t>
            </a:r>
            <a:r>
              <a:rPr lang="ko-KR" altLang="en-US" b="1" dirty="0">
                <a:solidFill>
                  <a:srgbClr val="9472B7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Open Sans Light" panose="020B0306030504020204" pitchFamily="34" charset="0"/>
              </a:rPr>
              <a:t>과정</a:t>
            </a:r>
            <a:endParaRPr lang="en-US" sz="2000" b="1" dirty="0">
              <a:solidFill>
                <a:srgbClr val="9472B7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115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46D6E046-EC7D-334C-9D2A-A2C55B6D1C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82" r="48861" b="69440"/>
          <a:stretch/>
        </p:blipFill>
        <p:spPr>
          <a:xfrm>
            <a:off x="794346" y="1996204"/>
            <a:ext cx="3659286" cy="1469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8CD407D-4340-8D4D-BA15-C70366A759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12" t="34411" r="48973" b="37274"/>
          <a:stretch/>
        </p:blipFill>
        <p:spPr>
          <a:xfrm>
            <a:off x="4294716" y="1996204"/>
            <a:ext cx="3659286" cy="176529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83C665D-C521-6B42-A45B-E0555FE875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249" r="48861" b="84"/>
          <a:stretch/>
        </p:blipFill>
        <p:spPr>
          <a:xfrm>
            <a:off x="7880520" y="1996204"/>
            <a:ext cx="3659286" cy="216130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D122B91C-F03C-3940-921A-4D9B187EAAA8}"/>
              </a:ext>
            </a:extLst>
          </p:cNvPr>
          <p:cNvSpPr txBox="1">
            <a:spLocks/>
          </p:cNvSpPr>
          <p:nvPr/>
        </p:nvSpPr>
        <p:spPr>
          <a:xfrm>
            <a:off x="2214561" y="68464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solidFill>
                  <a:srgbClr val="545C6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Zero, One, Few-shot</a:t>
            </a:r>
            <a:endParaRPr lang="en-US" sz="2200" b="1" dirty="0">
              <a:solidFill>
                <a:srgbClr val="AAC0E6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A2B494-D58C-AA48-8021-43A0BD4DA0E9}"/>
              </a:ext>
            </a:extLst>
          </p:cNvPr>
          <p:cNvSpPr txBox="1"/>
          <p:nvPr/>
        </p:nvSpPr>
        <p:spPr>
          <a:xfrm>
            <a:off x="1362349" y="3871627"/>
            <a:ext cx="2523280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600" dirty="0">
                <a:latin typeface="NanumSquare" panose="020B0600000101010101" pitchFamily="34" charset="-127"/>
                <a:ea typeface="NanumSquare" panose="020B0600000101010101" pitchFamily="34" charset="-127"/>
                <a:cs typeface="Open Sans Light" panose="020B0306030504020204" pitchFamily="34" charset="0"/>
              </a:rPr>
              <a:t>example</a:t>
            </a:r>
            <a:r>
              <a:rPr lang="ko-KR" altLang="en-US" sz="1600" dirty="0">
                <a:latin typeface="NanumSquare" panose="020B0600000101010101" pitchFamily="34" charset="-127"/>
                <a:ea typeface="NanumSquare" panose="020B0600000101010101" pitchFamily="34" charset="-127"/>
                <a:cs typeface="Open Sans Light" panose="020B0306030504020204" pitchFamily="34" charset="0"/>
              </a:rPr>
              <a:t> </a:t>
            </a:r>
            <a:r>
              <a:rPr lang="en-US" altLang="ko-KR" sz="1600" dirty="0">
                <a:latin typeface="NanumSquare" panose="020B0600000101010101" pitchFamily="34" charset="-127"/>
                <a:ea typeface="NanumSquare" panose="020B0600000101010101" pitchFamily="34" charset="-127"/>
                <a:cs typeface="Open Sans Light" panose="020B0306030504020204" pitchFamily="34" charset="0"/>
              </a:rPr>
              <a:t>0</a:t>
            </a:r>
            <a:r>
              <a:rPr lang="ko-KR" altLang="en-US" sz="1600" dirty="0">
                <a:latin typeface="NanumSquare" panose="020B0600000101010101" pitchFamily="34" charset="-127"/>
                <a:ea typeface="NanumSquare" panose="020B0600000101010101" pitchFamily="34" charset="-127"/>
                <a:cs typeface="Open Sans Light" panose="020B0306030504020204" pitchFamily="34" charset="0"/>
              </a:rPr>
              <a:t>개</a:t>
            </a:r>
            <a:endParaRPr lang="en-US" dirty="0">
              <a:latin typeface="NanumSquare" panose="020B0600000101010101" pitchFamily="34" charset="-127"/>
              <a:ea typeface="NanumSquare" panose="020B0600000101010101" pitchFamily="34" charset="-127"/>
              <a:cs typeface="Open Sans Light" panose="020B03060305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6AFBB2-F142-F34E-9032-BEB8F3CC3A1C}"/>
              </a:ext>
            </a:extLst>
          </p:cNvPr>
          <p:cNvSpPr txBox="1"/>
          <p:nvPr/>
        </p:nvSpPr>
        <p:spPr>
          <a:xfrm>
            <a:off x="4801022" y="3871626"/>
            <a:ext cx="2523280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600" dirty="0">
                <a:latin typeface="NanumSquare" panose="020B0600000101010101" pitchFamily="34" charset="-127"/>
                <a:ea typeface="NanumSquare" panose="020B0600000101010101" pitchFamily="34" charset="-127"/>
                <a:cs typeface="Open Sans Light" panose="020B0306030504020204" pitchFamily="34" charset="0"/>
              </a:rPr>
              <a:t>example</a:t>
            </a:r>
            <a:r>
              <a:rPr lang="ko-KR" altLang="en-US" sz="1600" dirty="0">
                <a:latin typeface="NanumSquare" panose="020B0600000101010101" pitchFamily="34" charset="-127"/>
                <a:ea typeface="NanumSquare" panose="020B0600000101010101" pitchFamily="34" charset="-127"/>
                <a:cs typeface="Open Sans Light" panose="020B0306030504020204" pitchFamily="34" charset="0"/>
              </a:rPr>
              <a:t> </a:t>
            </a:r>
            <a:r>
              <a:rPr lang="en-US" altLang="ko-KR" sz="1600" dirty="0">
                <a:latin typeface="NanumSquare" panose="020B0600000101010101" pitchFamily="34" charset="-127"/>
                <a:ea typeface="NanumSquare" panose="020B0600000101010101" pitchFamily="34" charset="-127"/>
                <a:cs typeface="Open Sans Light" panose="020B0306030504020204" pitchFamily="34" charset="0"/>
              </a:rPr>
              <a:t>1</a:t>
            </a:r>
            <a:r>
              <a:rPr lang="ko-KR" altLang="en-US" sz="1600" dirty="0">
                <a:latin typeface="NanumSquare" panose="020B0600000101010101" pitchFamily="34" charset="-127"/>
                <a:ea typeface="NanumSquare" panose="020B0600000101010101" pitchFamily="34" charset="-127"/>
                <a:cs typeface="Open Sans Light" panose="020B0306030504020204" pitchFamily="34" charset="0"/>
              </a:rPr>
              <a:t>개</a:t>
            </a:r>
            <a:endParaRPr lang="en-US" dirty="0">
              <a:latin typeface="NanumSquare" panose="020B0600000101010101" pitchFamily="34" charset="-127"/>
              <a:ea typeface="NanumSquare" panose="020B0600000101010101" pitchFamily="34" charset="-127"/>
              <a:cs typeface="Open Sans Light" panose="020B03060305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4FE2D7-3A93-DF49-B2D6-945FE2D01DCE}"/>
              </a:ext>
            </a:extLst>
          </p:cNvPr>
          <p:cNvSpPr txBox="1"/>
          <p:nvPr/>
        </p:nvSpPr>
        <p:spPr>
          <a:xfrm>
            <a:off x="8239695" y="3871625"/>
            <a:ext cx="2523280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600" dirty="0">
                <a:latin typeface="NanumSquare" panose="020B0600000101010101" pitchFamily="34" charset="-127"/>
                <a:ea typeface="NanumSquare" panose="020B0600000101010101" pitchFamily="34" charset="-127"/>
                <a:cs typeface="Open Sans Light" panose="020B0306030504020204" pitchFamily="34" charset="0"/>
              </a:rPr>
              <a:t>example</a:t>
            </a:r>
            <a:r>
              <a:rPr lang="ko-KR" altLang="en-US" sz="1600" dirty="0">
                <a:latin typeface="NanumSquare" panose="020B0600000101010101" pitchFamily="34" charset="-127"/>
                <a:ea typeface="NanumSquare" panose="020B0600000101010101" pitchFamily="34" charset="-127"/>
                <a:cs typeface="Open Sans Light" panose="020B0306030504020204" pitchFamily="34" charset="0"/>
              </a:rPr>
              <a:t> </a:t>
            </a:r>
            <a:r>
              <a:rPr lang="en-US" altLang="ko-KR" sz="1600" dirty="0">
                <a:latin typeface="NanumSquare" panose="020B0600000101010101" pitchFamily="34" charset="-127"/>
                <a:ea typeface="NanumSquare" panose="020B0600000101010101" pitchFamily="34" charset="-127"/>
                <a:cs typeface="Open Sans Light" panose="020B0306030504020204" pitchFamily="34" charset="0"/>
              </a:rPr>
              <a:t>10~100</a:t>
            </a:r>
            <a:r>
              <a:rPr lang="ko-KR" altLang="en-US" sz="1600" dirty="0">
                <a:latin typeface="NanumSquare" panose="020B0600000101010101" pitchFamily="34" charset="-127"/>
                <a:ea typeface="NanumSquare" panose="020B0600000101010101" pitchFamily="34" charset="-127"/>
                <a:cs typeface="Open Sans Light" panose="020B0306030504020204" pitchFamily="34" charset="0"/>
              </a:rPr>
              <a:t>개</a:t>
            </a:r>
            <a:endParaRPr lang="en-US" dirty="0">
              <a:latin typeface="NanumSquare" panose="020B0600000101010101" pitchFamily="34" charset="-127"/>
              <a:ea typeface="NanumSquare" panose="020B0600000101010101" pitchFamily="34" charset="-127"/>
              <a:cs typeface="Open Sans Light" panose="020B0306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16CB6-E7B1-3A42-836A-FDEF25C0CE79}"/>
              </a:ext>
            </a:extLst>
          </p:cNvPr>
          <p:cNvSpPr txBox="1"/>
          <p:nvPr/>
        </p:nvSpPr>
        <p:spPr>
          <a:xfrm>
            <a:off x="2524751" y="5006431"/>
            <a:ext cx="719921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9472B7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Open Sans Light" panose="020B0306030504020204" pitchFamily="34" charset="0"/>
              </a:rPr>
              <a:t>예시를 통한 </a:t>
            </a:r>
            <a:r>
              <a:rPr lang="en-US" altLang="ko-KR" sz="2400" b="1" dirty="0">
                <a:solidFill>
                  <a:srgbClr val="9472B7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Open Sans Light" panose="020B0306030504020204" pitchFamily="34" charset="0"/>
              </a:rPr>
              <a:t>Gradient Update </a:t>
            </a:r>
            <a:r>
              <a:rPr lang="ko-KR" altLang="en-US" sz="2400" b="1" dirty="0">
                <a:solidFill>
                  <a:srgbClr val="9472B7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Open Sans Light" panose="020B0306030504020204" pitchFamily="34" charset="0"/>
              </a:rPr>
              <a:t>과정 없음 </a:t>
            </a:r>
            <a:r>
              <a:rPr lang="en-US" altLang="ko-KR" sz="2400" b="1" dirty="0">
                <a:solidFill>
                  <a:srgbClr val="9472B7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Open Sans Light" panose="020B0306030504020204" pitchFamily="34" charset="0"/>
              </a:rPr>
              <a:t>!</a:t>
            </a:r>
          </a:p>
          <a:p>
            <a:pPr algn="ctr"/>
            <a:r>
              <a:rPr lang="en-US" altLang="ko-KR" sz="2000" b="1" dirty="0">
                <a:solidFill>
                  <a:srgbClr val="9472B7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Open Sans Light" panose="020B0306030504020204" pitchFamily="34" charset="0"/>
              </a:rPr>
              <a:t>Fine-tuning</a:t>
            </a:r>
            <a:r>
              <a:rPr lang="ko-KR" altLang="en-US" sz="2000" b="1" dirty="0">
                <a:solidFill>
                  <a:srgbClr val="9472B7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Open Sans Light" panose="020B0306030504020204" pitchFamily="34" charset="0"/>
              </a:rPr>
              <a:t>이 아닌 </a:t>
            </a:r>
            <a:r>
              <a:rPr lang="en-US" altLang="ko-KR" sz="2000" b="1" dirty="0">
                <a:solidFill>
                  <a:srgbClr val="9472B7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Open Sans Light" panose="020B0306030504020204" pitchFamily="34" charset="0"/>
              </a:rPr>
              <a:t>in-context learning</a:t>
            </a:r>
          </a:p>
        </p:txBody>
      </p:sp>
    </p:spTree>
    <p:extLst>
      <p:ext uri="{BB962C8B-B14F-4D97-AF65-F5344CB8AC3E}">
        <p14:creationId xmlns:p14="http://schemas.microsoft.com/office/powerpoint/2010/main" val="16649250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D122B91C-F03C-3940-921A-4D9B187EAAA8}"/>
              </a:ext>
            </a:extLst>
          </p:cNvPr>
          <p:cNvSpPr txBox="1">
            <a:spLocks/>
          </p:cNvSpPr>
          <p:nvPr/>
        </p:nvSpPr>
        <p:spPr>
          <a:xfrm>
            <a:off x="2214561" y="68464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solidFill>
                  <a:srgbClr val="545C6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Example</a:t>
            </a:r>
            <a:endParaRPr lang="en-US" sz="2200" b="1" dirty="0">
              <a:solidFill>
                <a:srgbClr val="AAC0E6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8" name="KakaoTalk_Video_2021-05-08-00-22-30" descr="KakaoTalk_Video_2021-05-08-00-22-30">
            <a:hlinkClick r:id="" action="ppaction://media"/>
            <a:extLst>
              <a:ext uri="{FF2B5EF4-FFF2-40B4-BE49-F238E27FC236}">
                <a16:creationId xmlns:a16="http://schemas.microsoft.com/office/drawing/2014/main" id="{40F97C33-3038-8144-8AC2-C52BC657FE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85346" y="1973345"/>
            <a:ext cx="5354631" cy="37357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293A8D-7CC5-6F4C-9CCD-40F22D2CF3E4}"/>
              </a:ext>
            </a:extLst>
          </p:cNvPr>
          <p:cNvSpPr txBox="1"/>
          <p:nvPr/>
        </p:nvSpPr>
        <p:spPr>
          <a:xfrm>
            <a:off x="0" y="6472702"/>
            <a:ext cx="6096000" cy="385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Open Sans Light" panose="020B0306030504020204" pitchFamily="34" charset="0"/>
              </a:rPr>
              <a:t>video: </a:t>
            </a:r>
            <a:r>
              <a:rPr lang="en-US" altLang="ko-KR" sz="1100" dirty="0">
                <a:solidFill>
                  <a:schemeClr val="bg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Open Sans Light" panose="020B0306030504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https://twitter.com/sharifshameem/status/1282676454690451457</a:t>
            </a:r>
            <a:endParaRPr lang="en-US" altLang="ko-KR" sz="1100" dirty="0">
              <a:solidFill>
                <a:schemeClr val="bg1"/>
              </a:solidFill>
              <a:latin typeface="NanumSquare Light" panose="020B0600000101010101" pitchFamily="34" charset="-127"/>
              <a:ea typeface="NanumSquare Light" panose="020B0600000101010101" pitchFamily="34" charset="-127"/>
              <a:cs typeface="Open Sans Light" panose="020B0306030504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4DF765-B806-D049-A369-101AA25FAC6A}"/>
              </a:ext>
            </a:extLst>
          </p:cNvPr>
          <p:cNvSpPr/>
          <p:nvPr/>
        </p:nvSpPr>
        <p:spPr>
          <a:xfrm>
            <a:off x="3632569" y="5877838"/>
            <a:ext cx="49268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다른 예시가 궁금하다면</a:t>
            </a:r>
            <a:r>
              <a:rPr lang="en-US" altLang="ko-Kore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? </a:t>
            </a:r>
            <a:r>
              <a:rPr lang="ko-Kore-KR" altLang="en-US" sz="1400" dirty="0">
                <a:latin typeface="NanumSquare" panose="020B0600000101010101" pitchFamily="34" charset="-127"/>
                <a:ea typeface="NanumSquare" panose="020B0600000101010101" pitchFamily="34" charset="-127"/>
                <a:hlinkClick r:id="rId7"/>
              </a:rPr>
              <a:t>https://littlefoxdiary.tistory.com/45</a:t>
            </a:r>
            <a:endParaRPr lang="en-US" altLang="ko-Kore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6252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3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C39438C6-D298-0649-A82F-231B8712CD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16" t="6539" r="19966" b="19205"/>
          <a:stretch/>
        </p:blipFill>
        <p:spPr>
          <a:xfrm>
            <a:off x="1460787" y="3013464"/>
            <a:ext cx="4151102" cy="3155243"/>
          </a:xfrm>
          <a:prstGeom prst="rect">
            <a:avLst/>
          </a:prstGeom>
        </p:spPr>
      </p:pic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A06F562F-1799-E242-92AD-C38735B1FF28}"/>
              </a:ext>
            </a:extLst>
          </p:cNvPr>
          <p:cNvSpPr txBox="1">
            <a:spLocks/>
          </p:cNvSpPr>
          <p:nvPr/>
        </p:nvSpPr>
        <p:spPr>
          <a:xfrm>
            <a:off x="2214561" y="68464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>
                <a:solidFill>
                  <a:srgbClr val="545C6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가 설</a:t>
            </a:r>
            <a:endParaRPr lang="en-US" sz="2200" b="1" dirty="0">
              <a:solidFill>
                <a:srgbClr val="AAC0E6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ABDA83-DC39-BF40-A493-48A1EFE0D6F9}"/>
              </a:ext>
            </a:extLst>
          </p:cNvPr>
          <p:cNvSpPr txBox="1"/>
          <p:nvPr/>
        </p:nvSpPr>
        <p:spPr>
          <a:xfrm>
            <a:off x="1271586" y="1733811"/>
            <a:ext cx="9582151" cy="878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Open Sans Light" panose="020B0306030504020204" pitchFamily="34" charset="0"/>
              </a:rPr>
              <a:t>언어모델의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Open Sans Light" panose="020B030603050402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Open Sans Light" panose="020B0306030504020204" pitchFamily="34" charset="0"/>
              </a:rPr>
              <a:t>크기와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Open Sans Light" panose="020B030603050402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Open Sans Light" panose="020B0306030504020204" pitchFamily="34" charset="0"/>
              </a:rPr>
              <a:t>학습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Open Sans Light" panose="020B0306030504020204" pitchFamily="34" charset="0"/>
              </a:rPr>
              <a:t> 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Open Sans Light" panose="020B0306030504020204" pitchFamily="34" charset="0"/>
              </a:rPr>
              <a:t>loss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Open Sans Light" panose="020B0306030504020204" pitchFamily="34" charset="0"/>
              </a:rPr>
              <a:t>는 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Open Sans Light" panose="020B0306030504020204" pitchFamily="34" charset="0"/>
              </a:rPr>
              <a:t>power-law 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Open Sans Light" panose="020B0306030504020204" pitchFamily="34" charset="0"/>
              </a:rPr>
              <a:t>관계를 가진다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Open Sans Light" panose="020B0306030504020204" pitchFamily="34" charset="0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sz="2000" b="1" dirty="0" err="1">
                <a:latin typeface="NanumSquare Bold" panose="020B0600000101010101" pitchFamily="34" charset="-127"/>
                <a:ea typeface="NanumSquare Bold" panose="020B0600000101010101" pitchFamily="34" charset="-127"/>
                <a:cs typeface="Open Sans Light" panose="020B0306030504020204" pitchFamily="34" charset="0"/>
              </a:rPr>
              <a:t>언어모델의</a:t>
            </a:r>
            <a:r>
              <a:rPr lang="en-US" sz="20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Open Sans Light" panose="020B0306030504020204" pitchFamily="34" charset="0"/>
              </a:rPr>
              <a:t> </a:t>
            </a:r>
            <a:r>
              <a:rPr lang="en-US" sz="2000" b="1" dirty="0" err="1">
                <a:latin typeface="NanumSquare Bold" panose="020B0600000101010101" pitchFamily="34" charset="-127"/>
                <a:ea typeface="NanumSquare Bold" panose="020B0600000101010101" pitchFamily="34" charset="-127"/>
                <a:cs typeface="Open Sans Light" panose="020B0306030504020204" pitchFamily="34" charset="0"/>
              </a:rPr>
              <a:t>크기가</a:t>
            </a:r>
            <a:r>
              <a:rPr lang="en-US" sz="20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Open Sans Light" panose="020B0306030504020204" pitchFamily="34" charset="0"/>
              </a:rPr>
              <a:t> </a:t>
            </a:r>
            <a:r>
              <a:rPr lang="en-US" sz="2000" b="1" dirty="0" err="1">
                <a:latin typeface="NanumSquare Bold" panose="020B0600000101010101" pitchFamily="34" charset="-127"/>
                <a:ea typeface="NanumSquare Bold" panose="020B0600000101010101" pitchFamily="34" charset="-127"/>
                <a:cs typeface="Open Sans Light" panose="020B0306030504020204" pitchFamily="34" charset="0"/>
              </a:rPr>
              <a:t>커지면</a:t>
            </a:r>
            <a:r>
              <a:rPr lang="en-US" sz="20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Open Sans Light" panose="020B0306030504020204" pitchFamily="34" charset="0"/>
              </a:rPr>
              <a:t> In-context Learning </a:t>
            </a:r>
            <a:r>
              <a:rPr lang="en-US" sz="2000" b="1" dirty="0" err="1">
                <a:latin typeface="NanumSquare Bold" panose="020B0600000101010101" pitchFamily="34" charset="-127"/>
                <a:ea typeface="NanumSquare Bold" panose="020B0600000101010101" pitchFamily="34" charset="-127"/>
                <a:cs typeface="Open Sans Light" panose="020B0306030504020204" pitchFamily="34" charset="0"/>
              </a:rPr>
              <a:t>Ability가</a:t>
            </a:r>
            <a:r>
              <a:rPr lang="en-US" sz="20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Open Sans Light" panose="020B0306030504020204" pitchFamily="34" charset="0"/>
              </a:rPr>
              <a:t> </a:t>
            </a:r>
            <a:r>
              <a:rPr lang="en-US" sz="2000" b="1" dirty="0" err="1">
                <a:latin typeface="NanumSquare Bold" panose="020B0600000101010101" pitchFamily="34" charset="-127"/>
                <a:ea typeface="NanumSquare Bold" panose="020B0600000101010101" pitchFamily="34" charset="-127"/>
                <a:cs typeface="Open Sans Light" panose="020B0306030504020204" pitchFamily="34" charset="0"/>
              </a:rPr>
              <a:t>좋아질</a:t>
            </a:r>
            <a:r>
              <a:rPr lang="en-US" sz="20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Open Sans Light" panose="020B0306030504020204" pitchFamily="34" charset="0"/>
              </a:rPr>
              <a:t> </a:t>
            </a:r>
            <a:r>
              <a:rPr lang="en-US" sz="2000" b="1" dirty="0" err="1">
                <a:latin typeface="NanumSquare Bold" panose="020B0600000101010101" pitchFamily="34" charset="-127"/>
                <a:ea typeface="NanumSquare Bold" panose="020B0600000101010101" pitchFamily="34" charset="-127"/>
                <a:cs typeface="Open Sans Light" panose="020B0306030504020204" pitchFamily="34" charset="0"/>
              </a:rPr>
              <a:t>것이다</a:t>
            </a:r>
            <a:r>
              <a:rPr lang="en-US" altLang="ko-KR" sz="20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Open Sans Light" panose="020B0306030504020204" pitchFamily="34" charset="0"/>
              </a:rPr>
              <a:t>.</a:t>
            </a:r>
            <a:endParaRPr lang="en-US" sz="2000" b="1" dirty="0">
              <a:latin typeface="NanumSquare Bold" panose="020B0600000101010101" pitchFamily="34" charset="-127"/>
              <a:ea typeface="NanumSquare Bold" panose="020B0600000101010101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AE6E95D-9FF1-F349-9A90-A9D41BB61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300" y="2775823"/>
            <a:ext cx="4848435" cy="319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23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11"/>
          <p:cNvSpPr/>
          <p:nvPr/>
        </p:nvSpPr>
        <p:spPr>
          <a:xfrm>
            <a:off x="2568831" y="1880039"/>
            <a:ext cx="1019679" cy="10196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1" dirty="0">
              <a:solidFill>
                <a:srgbClr val="AAC0E6"/>
              </a:solidFill>
            </a:endParaRPr>
          </a:p>
        </p:txBody>
      </p:sp>
      <p:sp>
        <p:nvSpPr>
          <p:cNvPr id="47" name="Oval 13"/>
          <p:cNvSpPr/>
          <p:nvPr/>
        </p:nvSpPr>
        <p:spPr>
          <a:xfrm>
            <a:off x="2568831" y="3310907"/>
            <a:ext cx="1019679" cy="10196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1"/>
          </a:p>
        </p:txBody>
      </p:sp>
      <p:sp>
        <p:nvSpPr>
          <p:cNvPr id="50" name="Oval 14"/>
          <p:cNvSpPr/>
          <p:nvPr/>
        </p:nvSpPr>
        <p:spPr>
          <a:xfrm>
            <a:off x="2568831" y="4722724"/>
            <a:ext cx="1019679" cy="10196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1" dirty="0"/>
          </a:p>
        </p:txBody>
      </p:sp>
      <p:sp>
        <p:nvSpPr>
          <p:cNvPr id="54" name="Rectangle 21"/>
          <p:cNvSpPr/>
          <p:nvPr/>
        </p:nvSpPr>
        <p:spPr>
          <a:xfrm>
            <a:off x="4293243" y="1912956"/>
            <a:ext cx="42131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Lato Black" panose="020F0502020204030203" pitchFamily="34" charset="0"/>
              </a:rPr>
              <a:t>Model</a:t>
            </a:r>
            <a:endParaRPr lang="id-ID" sz="1400" spc="200" dirty="0">
              <a:latin typeface="NanumSquare Light" panose="020B0600000101010101" pitchFamily="34" charset="-127"/>
              <a:ea typeface="NanumSquare Light" panose="020B0600000101010101" pitchFamily="34" charset="-127"/>
              <a:cs typeface="Lato Black" panose="020F0502020204030203" pitchFamily="34" charset="0"/>
            </a:endParaRPr>
          </a:p>
        </p:txBody>
      </p:sp>
      <p:sp>
        <p:nvSpPr>
          <p:cNvPr id="55" name="Rectangle 22"/>
          <p:cNvSpPr/>
          <p:nvPr/>
        </p:nvSpPr>
        <p:spPr>
          <a:xfrm>
            <a:off x="4293242" y="2220733"/>
            <a:ext cx="5662150" cy="829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GPT-2</a:t>
            </a:r>
            <a:r>
              <a:rPr lang="ko-KR" altLang="en-US" sz="11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와 동일한 모델 사용</a:t>
            </a:r>
            <a:r>
              <a:rPr lang="en-US" altLang="ko-KR" sz="11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but </a:t>
            </a:r>
            <a:r>
              <a:rPr lang="ko-KR" altLang="en-US" sz="11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모델 크기가 </a:t>
            </a:r>
            <a:r>
              <a:rPr lang="en-US" altLang="ko-KR" sz="11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125M</a:t>
            </a:r>
            <a:r>
              <a:rPr lang="ko-KR" altLang="en-US" sz="11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에서 </a:t>
            </a:r>
            <a:r>
              <a:rPr lang="en-US" altLang="ko-KR" sz="11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175B</a:t>
            </a:r>
            <a:r>
              <a:rPr lang="ko-KR" altLang="en-US" sz="11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로 커짐</a:t>
            </a:r>
            <a:endParaRPr lang="en-US" altLang="ko-KR" sz="11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수정된 </a:t>
            </a:r>
            <a:r>
              <a:rPr lang="en" altLang="ko-Kore-KR" sz="11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initialization, pre-normalization, reversible tokenization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sz="11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Transformer layer</a:t>
            </a:r>
            <a:r>
              <a:rPr lang="ko-KR" altLang="en-US" sz="11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에서 </a:t>
            </a:r>
            <a:r>
              <a:rPr lang="en" altLang="ko-Kore-KR" sz="11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alternating dense</a:t>
            </a:r>
            <a:r>
              <a:rPr lang="ko-KR" altLang="en-US" sz="11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와 </a:t>
            </a:r>
            <a:r>
              <a:rPr lang="en" altLang="ko-Kore-KR" sz="11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locally banded sparse attention</a:t>
            </a:r>
            <a:r>
              <a:rPr lang="ko-KR" altLang="en-US" sz="11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을 사용</a:t>
            </a:r>
            <a:endParaRPr lang="en-US" altLang="ko-KR" sz="11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sp>
        <p:nvSpPr>
          <p:cNvPr id="60" name="Rectangle 21"/>
          <p:cNvSpPr/>
          <p:nvPr/>
        </p:nvSpPr>
        <p:spPr>
          <a:xfrm>
            <a:off x="4293243" y="3396259"/>
            <a:ext cx="42131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Lato Black" panose="020F0502020204030203" pitchFamily="34" charset="0"/>
              </a:rPr>
              <a:t>Training Dataset</a:t>
            </a:r>
            <a:endParaRPr lang="id-ID" sz="1400" spc="200" dirty="0">
              <a:latin typeface="NanumSquare Light" panose="020B0600000101010101" pitchFamily="34" charset="-127"/>
              <a:ea typeface="NanumSquare Light" panose="020B0600000101010101" pitchFamily="34" charset="-127"/>
              <a:cs typeface="Lato Black" panose="020F0502020204030203" pitchFamily="34" charset="0"/>
            </a:endParaRPr>
          </a:p>
        </p:txBody>
      </p:sp>
      <p:sp>
        <p:nvSpPr>
          <p:cNvPr id="61" name="Rectangle 22"/>
          <p:cNvSpPr/>
          <p:nvPr/>
        </p:nvSpPr>
        <p:spPr>
          <a:xfrm>
            <a:off x="4293242" y="3704036"/>
            <a:ext cx="5662150" cy="575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Common Crawl, WebText2, Books1, Books2, Wikipedia (450TB -&gt; 570GB)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모든 데이터를 사용하지 않음</a:t>
            </a:r>
            <a:r>
              <a:rPr lang="en-US" altLang="ko-KR" sz="11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.</a:t>
            </a:r>
          </a:p>
        </p:txBody>
      </p:sp>
      <p:sp>
        <p:nvSpPr>
          <p:cNvPr id="62" name="Rectangle 21"/>
          <p:cNvSpPr/>
          <p:nvPr/>
        </p:nvSpPr>
        <p:spPr>
          <a:xfrm>
            <a:off x="4324812" y="4763416"/>
            <a:ext cx="42131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Lato Black" panose="020F0502020204030203" pitchFamily="34" charset="0"/>
              </a:rPr>
              <a:t>Train Process</a:t>
            </a:r>
            <a:endParaRPr lang="id-ID" sz="1400" spc="200" dirty="0">
              <a:latin typeface="NanumSquare Light" panose="020B0600000101010101" pitchFamily="34" charset="-127"/>
              <a:ea typeface="NanumSquare Light" panose="020B0600000101010101" pitchFamily="34" charset="-127"/>
              <a:cs typeface="Lato Black" panose="020F0502020204030203" pitchFamily="34" charset="0"/>
            </a:endParaRPr>
          </a:p>
        </p:txBody>
      </p:sp>
      <p:sp>
        <p:nvSpPr>
          <p:cNvPr id="63" name="Rectangle 22"/>
          <p:cNvSpPr/>
          <p:nvPr/>
        </p:nvSpPr>
        <p:spPr>
          <a:xfrm>
            <a:off x="4324811" y="5071193"/>
            <a:ext cx="5662150" cy="829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1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입력 크기는 </a:t>
            </a:r>
            <a:r>
              <a:rPr lang="en-US" altLang="ko-Kore-KR" sz="11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2048 token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1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만약 짧은 문서라면 바로 다음 문서를 이어붙이고 중간에 </a:t>
            </a:r>
            <a:r>
              <a:rPr lang="en-US" altLang="ko-Kore-KR" sz="11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delimiter</a:t>
            </a:r>
            <a:r>
              <a:rPr lang="ko-Kore-KR" altLang="en-US" sz="11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를 사용</a:t>
            </a:r>
            <a:endParaRPr lang="en-US" altLang="ko-Kore-KR" sz="11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큰 모델 → 큰 </a:t>
            </a:r>
            <a:r>
              <a:rPr lang="ko-KR" altLang="en-US" sz="11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배치사이즈</a:t>
            </a:r>
            <a:r>
              <a:rPr lang="en-US" altLang="ko-KR" sz="11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, </a:t>
            </a:r>
            <a:r>
              <a:rPr lang="ko-KR" altLang="en-US" sz="11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작은 </a:t>
            </a:r>
            <a:r>
              <a:rPr lang="en" altLang="ko-Kore-KR" sz="11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learning rate</a:t>
            </a: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10831C2D-5141-214F-92DB-A52D2483A0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44670" y="3586746"/>
            <a:ext cx="468000" cy="468000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68B38BEE-6969-E541-995A-D1181D13A4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44670" y="2155878"/>
            <a:ext cx="468000" cy="4680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FA91FA0D-97B6-4B4D-ADBD-E29C12BF840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44670" y="4998563"/>
            <a:ext cx="468000" cy="468000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F9189850-8D09-DF41-BCED-2E38662E14F6}"/>
              </a:ext>
            </a:extLst>
          </p:cNvPr>
          <p:cNvSpPr txBox="1">
            <a:spLocks/>
          </p:cNvSpPr>
          <p:nvPr/>
        </p:nvSpPr>
        <p:spPr>
          <a:xfrm>
            <a:off x="2214561" y="68464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>
                <a:solidFill>
                  <a:srgbClr val="545C6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모델</a:t>
            </a:r>
            <a:r>
              <a:rPr lang="en-US" altLang="ko-KR" sz="2200" b="1" dirty="0">
                <a:solidFill>
                  <a:srgbClr val="545C6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,</a:t>
            </a:r>
            <a:r>
              <a:rPr lang="ko-KR" altLang="en-US" sz="2200" b="1" dirty="0">
                <a:solidFill>
                  <a:srgbClr val="545C6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데이터셋</a:t>
            </a:r>
            <a:r>
              <a:rPr lang="en-US" altLang="ko-KR" sz="2200" b="1" dirty="0">
                <a:solidFill>
                  <a:srgbClr val="545C6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,</a:t>
            </a:r>
            <a:r>
              <a:rPr lang="ko-KR" altLang="en-US" sz="2200" b="1" dirty="0">
                <a:solidFill>
                  <a:srgbClr val="545C6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학습 과정</a:t>
            </a:r>
            <a:endParaRPr lang="en-US" sz="2200" b="1" dirty="0">
              <a:solidFill>
                <a:srgbClr val="AAC0E6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49941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13D9CF8A-C54D-284F-AE88-F0CEDF62D833}"/>
              </a:ext>
            </a:extLst>
          </p:cNvPr>
          <p:cNvSpPr txBox="1">
            <a:spLocks/>
          </p:cNvSpPr>
          <p:nvPr/>
        </p:nvSpPr>
        <p:spPr>
          <a:xfrm>
            <a:off x="2214561" y="68464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>
                <a:solidFill>
                  <a:srgbClr val="545C6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실험 결과</a:t>
            </a:r>
            <a:r>
              <a:rPr lang="en-US" altLang="ko-KR" sz="2200" b="1" dirty="0">
                <a:solidFill>
                  <a:srgbClr val="545C6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. </a:t>
            </a:r>
            <a:r>
              <a:rPr lang="ko-KR" altLang="en-US" sz="1800" b="1" dirty="0">
                <a:solidFill>
                  <a:srgbClr val="545C6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뉴스 기사 생성</a:t>
            </a:r>
            <a:endParaRPr lang="en-US" sz="2200" b="1" dirty="0">
              <a:solidFill>
                <a:srgbClr val="AAC0E6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A7A9335-6220-4745-AB5E-CB15FB4185D8}"/>
              </a:ext>
            </a:extLst>
          </p:cNvPr>
          <p:cNvSpPr/>
          <p:nvPr/>
        </p:nvSpPr>
        <p:spPr>
          <a:xfrm>
            <a:off x="4357035" y="3648851"/>
            <a:ext cx="397305" cy="103595"/>
          </a:xfrm>
          <a:prstGeom prst="rect">
            <a:avLst/>
          </a:prstGeom>
          <a:solidFill>
            <a:schemeClr val="accent4">
              <a:lumMod val="60000"/>
              <a:lumOff val="4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44E2F0AF-682A-134E-AF8C-A7196F4DA5C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983" y="2643174"/>
            <a:ext cx="8806034" cy="234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86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13D9CF8A-C54D-284F-AE88-F0CEDF62D833}"/>
              </a:ext>
            </a:extLst>
          </p:cNvPr>
          <p:cNvSpPr txBox="1">
            <a:spLocks/>
          </p:cNvSpPr>
          <p:nvPr/>
        </p:nvSpPr>
        <p:spPr>
          <a:xfrm>
            <a:off x="2214561" y="68464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>
                <a:solidFill>
                  <a:srgbClr val="545C6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실험 결과</a:t>
            </a:r>
            <a:r>
              <a:rPr lang="en-US" altLang="ko-KR" sz="2200" b="1" dirty="0">
                <a:solidFill>
                  <a:srgbClr val="545C6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. </a:t>
            </a:r>
            <a:r>
              <a:rPr lang="ko-KR" altLang="en-US" sz="1400" b="1" dirty="0">
                <a:solidFill>
                  <a:srgbClr val="545C6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새로운 단어로 문장 생성</a:t>
            </a:r>
            <a:endParaRPr lang="en-US" sz="2200" b="1" dirty="0">
              <a:solidFill>
                <a:srgbClr val="AAC0E6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74E76E7-0955-F546-8BB0-5D9861769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761" y="1607862"/>
            <a:ext cx="7672479" cy="470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22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601234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09800" y="529993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200" b="1" dirty="0">
                <a:solidFill>
                  <a:srgbClr val="545C6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GPT </a:t>
            </a:r>
            <a:r>
              <a:rPr lang="ko-KR" altLang="en-US" sz="2200" b="1" dirty="0">
                <a:solidFill>
                  <a:srgbClr val="545C6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개요</a:t>
            </a:r>
            <a:endParaRPr lang="en-US" sz="2200" b="1" dirty="0">
              <a:solidFill>
                <a:srgbClr val="AAC0E6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15862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OpenAI">
            <a:extLst>
              <a:ext uri="{FF2B5EF4-FFF2-40B4-BE49-F238E27FC236}">
                <a16:creationId xmlns:a16="http://schemas.microsoft.com/office/drawing/2014/main" id="{D1407F9D-18CF-4052-BD52-8A544C4C2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67" y="1349701"/>
            <a:ext cx="1077610" cy="60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1424F14-E540-4B4C-99A6-2EE021D66369}"/>
              </a:ext>
            </a:extLst>
          </p:cNvPr>
          <p:cNvSpPr txBox="1"/>
          <p:nvPr/>
        </p:nvSpPr>
        <p:spPr>
          <a:xfrm>
            <a:off x="2054154" y="1371082"/>
            <a:ext cx="6097712" cy="584775"/>
          </a:xfrm>
          <a:prstGeom prst="rect">
            <a:avLst/>
          </a:prstGeom>
          <a:noFill/>
        </p:spPr>
        <p:txBody>
          <a:bodyPr wrap="square" spcCol="180000">
            <a:spAutoFit/>
          </a:bodyPr>
          <a:lstStyle/>
          <a:p>
            <a:r>
              <a:rPr lang="en-US" altLang="ko-KR" sz="16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Bert</a:t>
            </a:r>
            <a:r>
              <a:rPr lang="ko-KR" altLang="ko-KR" sz="16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와 함께 최신 </a:t>
            </a:r>
            <a:r>
              <a:rPr lang="en-US" altLang="ko-KR" sz="16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NLP </a:t>
            </a:r>
            <a:r>
              <a:rPr lang="ko-KR" altLang="ko-KR" sz="16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연구의 </a:t>
            </a:r>
            <a:r>
              <a:rPr lang="ko-KR" altLang="ko-KR" sz="16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양대산맥을</a:t>
            </a:r>
            <a:r>
              <a:rPr lang="ko-KR" altLang="ko-KR" sz="16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이루는 모델</a:t>
            </a:r>
            <a:endParaRPr lang="en-US" altLang="ko-KR" sz="16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solidFill>
                  <a:srgbClr val="0070C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G</a:t>
            </a:r>
            <a:r>
              <a:rPr lang="en-US" altLang="ko-KR" sz="16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enerative </a:t>
            </a:r>
            <a:r>
              <a:rPr lang="en-US" altLang="ko-KR" sz="1600" dirty="0">
                <a:solidFill>
                  <a:srgbClr val="0070C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P</a:t>
            </a:r>
            <a:r>
              <a:rPr lang="en-US" altLang="ko-KR" sz="16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re-trained </a:t>
            </a:r>
            <a:r>
              <a:rPr lang="en-US" altLang="ko-KR" sz="1600" dirty="0">
                <a:solidFill>
                  <a:srgbClr val="0070C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T</a:t>
            </a:r>
            <a:r>
              <a:rPr lang="en-US" altLang="ko-KR" sz="16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ransformer</a:t>
            </a: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A169AD7F-DAB1-49C1-B145-EE53230A70FF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215" y="2108924"/>
            <a:ext cx="1866901" cy="2693096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3B53FF7A-4019-45B5-9C1F-29309DB9EB26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039" y="2135225"/>
            <a:ext cx="2018460" cy="2595492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D4E9E7FE-7396-4002-81D7-111DA6B5FB5D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530" y="2157617"/>
            <a:ext cx="2018460" cy="2693089"/>
          </a:xfrm>
          <a:prstGeom prst="rect">
            <a:avLst/>
          </a:prstGeom>
        </p:spPr>
      </p:pic>
      <p:cxnSp>
        <p:nvCxnSpPr>
          <p:cNvPr id="17" name="Straight Connector 41">
            <a:extLst>
              <a:ext uri="{FF2B5EF4-FFF2-40B4-BE49-F238E27FC236}">
                <a16:creationId xmlns:a16="http://schemas.microsoft.com/office/drawing/2014/main" id="{6FA23B0D-2F0F-4276-9498-6E377991D451}"/>
              </a:ext>
            </a:extLst>
          </p:cNvPr>
          <p:cNvCxnSpPr/>
          <p:nvPr/>
        </p:nvCxnSpPr>
        <p:spPr>
          <a:xfrm>
            <a:off x="942974" y="5932828"/>
            <a:ext cx="1023937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E440A613-CC1B-4DE4-9A50-0519906C23C7}"/>
              </a:ext>
            </a:extLst>
          </p:cNvPr>
          <p:cNvSpPr/>
          <p:nvPr/>
        </p:nvSpPr>
        <p:spPr>
          <a:xfrm>
            <a:off x="5741781" y="5852836"/>
            <a:ext cx="148977" cy="148977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DC17FE0-5FF1-4691-8BA4-337481E2F54F}"/>
              </a:ext>
            </a:extLst>
          </p:cNvPr>
          <p:cNvSpPr/>
          <p:nvPr/>
        </p:nvSpPr>
        <p:spPr>
          <a:xfrm>
            <a:off x="1905177" y="5858338"/>
            <a:ext cx="148977" cy="148977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FEF28E6-0165-474B-9128-C418AE8D5491}"/>
              </a:ext>
            </a:extLst>
          </p:cNvPr>
          <p:cNvSpPr/>
          <p:nvPr/>
        </p:nvSpPr>
        <p:spPr>
          <a:xfrm>
            <a:off x="9118783" y="5857511"/>
            <a:ext cx="148977" cy="148977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491FD1-FC89-4B66-B05C-5C5808B51F55}"/>
              </a:ext>
            </a:extLst>
          </p:cNvPr>
          <p:cNvSpPr txBox="1"/>
          <p:nvPr/>
        </p:nvSpPr>
        <p:spPr>
          <a:xfrm>
            <a:off x="1535511" y="6018305"/>
            <a:ext cx="8883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2018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.0</a:t>
            </a:r>
            <a:r>
              <a:rPr lang="en-US" altLang="ko-KR" sz="14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6</a:t>
            </a:r>
            <a:r>
              <a:rPr lang="en-US" altLang="ko-KR" sz="14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7EE00D-096B-49F2-8434-707B8A5B4616}"/>
              </a:ext>
            </a:extLst>
          </p:cNvPr>
          <p:cNvSpPr txBox="1"/>
          <p:nvPr/>
        </p:nvSpPr>
        <p:spPr>
          <a:xfrm>
            <a:off x="5393135" y="6018305"/>
            <a:ext cx="8883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2019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.02</a:t>
            </a:r>
            <a:r>
              <a:rPr lang="en-US" altLang="ko-KR" sz="14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524F87-D4AA-40EC-A8EC-BD9E30B86B8A}"/>
              </a:ext>
            </a:extLst>
          </p:cNvPr>
          <p:cNvSpPr txBox="1"/>
          <p:nvPr/>
        </p:nvSpPr>
        <p:spPr>
          <a:xfrm>
            <a:off x="8742179" y="6007667"/>
            <a:ext cx="8883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2020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.07</a:t>
            </a:r>
            <a:r>
              <a:rPr lang="en-US" altLang="ko-KR" sz="14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ED4BFE-53EC-4129-B7F4-72DA5685023D}"/>
              </a:ext>
            </a:extLst>
          </p:cNvPr>
          <p:cNvSpPr txBox="1"/>
          <p:nvPr/>
        </p:nvSpPr>
        <p:spPr>
          <a:xfrm>
            <a:off x="447704" y="5031531"/>
            <a:ext cx="3626837" cy="68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>
                <a:solidFill>
                  <a:srgbClr val="FF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GPT 1 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- Improving Language </a:t>
            </a:r>
          </a:p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Understanding by Generative Pre-Training</a:t>
            </a:r>
            <a:endParaRPr lang="ko-KR" altLang="ko-KR" sz="14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A27714-F8D2-4B9B-99A8-D4F1618E9257}"/>
              </a:ext>
            </a:extLst>
          </p:cNvPr>
          <p:cNvSpPr txBox="1"/>
          <p:nvPr/>
        </p:nvSpPr>
        <p:spPr>
          <a:xfrm>
            <a:off x="4476327" y="5045941"/>
            <a:ext cx="3002407" cy="68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>
                <a:solidFill>
                  <a:srgbClr val="FF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GPT 2 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– Language Models are </a:t>
            </a:r>
          </a:p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Unsupervised Multitask Learners</a:t>
            </a:r>
            <a:endParaRPr lang="ko-KR" altLang="ko-KR" sz="14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89897F-2BC8-4467-8220-F05725C90689}"/>
              </a:ext>
            </a:extLst>
          </p:cNvPr>
          <p:cNvSpPr txBox="1"/>
          <p:nvPr/>
        </p:nvSpPr>
        <p:spPr>
          <a:xfrm>
            <a:off x="7880520" y="5056038"/>
            <a:ext cx="2776970" cy="68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rgbClr val="FF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GPT 3 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– Language Models are </a:t>
            </a:r>
          </a:p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Few-shot Learners</a:t>
            </a:r>
            <a:endParaRPr lang="ko-KR" altLang="ko-KR" sz="14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48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13D9CF8A-C54D-284F-AE88-F0CEDF62D833}"/>
              </a:ext>
            </a:extLst>
          </p:cNvPr>
          <p:cNvSpPr txBox="1">
            <a:spLocks/>
          </p:cNvSpPr>
          <p:nvPr/>
        </p:nvSpPr>
        <p:spPr>
          <a:xfrm>
            <a:off x="2214561" y="68464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>
                <a:solidFill>
                  <a:srgbClr val="545C6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실험 결과</a:t>
            </a:r>
            <a:r>
              <a:rPr lang="en-US" altLang="ko-KR" sz="2200" b="1" dirty="0">
                <a:solidFill>
                  <a:srgbClr val="545C6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.</a:t>
            </a:r>
            <a:r>
              <a:rPr lang="ko-KR" altLang="en-US" sz="2200" b="1" dirty="0">
                <a:solidFill>
                  <a:srgbClr val="545C6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ko-KR" altLang="en-US" sz="1800" b="1" dirty="0">
                <a:solidFill>
                  <a:srgbClr val="545C6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연산</a:t>
            </a:r>
            <a:endParaRPr lang="en-US" sz="2200" b="1" dirty="0">
              <a:solidFill>
                <a:srgbClr val="AAC0E6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6CD25B-842E-8E45-86AC-0C55DD3932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16"/>
          <a:stretch/>
        </p:blipFill>
        <p:spPr>
          <a:xfrm>
            <a:off x="2123502" y="1954944"/>
            <a:ext cx="7944995" cy="366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79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184937" y="1359777"/>
            <a:ext cx="3755449" cy="46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Open Sans Light" panose="020B0306030504020204" pitchFamily="34" charset="0"/>
              </a:rPr>
              <a:t>질문과 단락이 주어졌을 때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Open Sans Light" panose="020B0306030504020204" pitchFamily="34" charset="0"/>
              </a:rPr>
              <a:t>정답을 인식하는 문제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NanumSquare Light" panose="020B0600000101010101" pitchFamily="34" charset="-127"/>
              <a:ea typeface="NanumSquare Light" panose="020B0600000101010101" pitchFamily="34" charset="-127"/>
              <a:cs typeface="Open Sans Light" panose="020B0306030504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3D9CF8A-C54D-284F-AE88-F0CEDF62D833}"/>
              </a:ext>
            </a:extLst>
          </p:cNvPr>
          <p:cNvSpPr txBox="1">
            <a:spLocks/>
          </p:cNvSpPr>
          <p:nvPr/>
        </p:nvSpPr>
        <p:spPr>
          <a:xfrm>
            <a:off x="2214561" y="68464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>
                <a:solidFill>
                  <a:srgbClr val="545C6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실험 결과</a:t>
            </a:r>
            <a:r>
              <a:rPr lang="en-US" altLang="ko-KR" sz="2200" b="1" dirty="0">
                <a:solidFill>
                  <a:srgbClr val="545C6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. </a:t>
            </a:r>
            <a:r>
              <a:rPr lang="ko-KR" altLang="en-US" sz="1800" b="1" dirty="0">
                <a:solidFill>
                  <a:srgbClr val="545C6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기계 독해</a:t>
            </a:r>
            <a:endParaRPr lang="en-US" sz="2200" b="1" dirty="0">
              <a:solidFill>
                <a:srgbClr val="AAC0E6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7225F9-9B8B-8A46-9AE1-D996453D287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22"/>
          <a:stretch/>
        </p:blipFill>
        <p:spPr>
          <a:xfrm>
            <a:off x="2683264" y="1801387"/>
            <a:ext cx="6825471" cy="31928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E88D8E-C04B-874F-B75F-CAD7A3449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379" y="5013285"/>
            <a:ext cx="4928563" cy="111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651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13D9CF8A-C54D-284F-AE88-F0CEDF62D833}"/>
              </a:ext>
            </a:extLst>
          </p:cNvPr>
          <p:cNvSpPr txBox="1">
            <a:spLocks/>
          </p:cNvSpPr>
          <p:nvPr/>
        </p:nvSpPr>
        <p:spPr>
          <a:xfrm>
            <a:off x="2214561" y="68464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>
                <a:solidFill>
                  <a:srgbClr val="545C6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실험 결과</a:t>
            </a:r>
            <a:r>
              <a:rPr lang="en-US" altLang="ko-KR" sz="2200" b="1" dirty="0">
                <a:solidFill>
                  <a:srgbClr val="545C6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. </a:t>
            </a:r>
            <a:r>
              <a:rPr lang="ko-KR" altLang="en-US" sz="1800" b="1" dirty="0">
                <a:solidFill>
                  <a:srgbClr val="545C6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번역</a:t>
            </a:r>
            <a:endParaRPr lang="en-US" sz="2200" b="1" dirty="0">
              <a:solidFill>
                <a:srgbClr val="AAC0E6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AD9B05AE-1FBD-214E-8A68-F82E5CFEE8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426"/>
          <a:stretch/>
        </p:blipFill>
        <p:spPr>
          <a:xfrm>
            <a:off x="408342" y="2914959"/>
            <a:ext cx="5687658" cy="15476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F67F013-AFA7-3340-A55E-5CAF9C6D7C3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11"/>
          <a:stretch/>
        </p:blipFill>
        <p:spPr>
          <a:xfrm>
            <a:off x="5343073" y="2101810"/>
            <a:ext cx="6752175" cy="317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96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9963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>
                <a:solidFill>
                  <a:srgbClr val="545C6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한 계</a:t>
            </a:r>
            <a:endParaRPr lang="en-US" sz="2200" b="1" dirty="0">
              <a:solidFill>
                <a:srgbClr val="AAC0E6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E072A5A-74AA-5C47-9DFC-2E42946C6B12}"/>
              </a:ext>
            </a:extLst>
          </p:cNvPr>
          <p:cNvSpPr txBox="1"/>
          <p:nvPr/>
        </p:nvSpPr>
        <p:spPr>
          <a:xfrm>
            <a:off x="1525790" y="2058246"/>
            <a:ext cx="980326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성능적인 한계</a:t>
            </a:r>
            <a:endParaRPr lang="en-US" altLang="ko-KR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문서 단위로 의미론적인 반복이 있었고</a:t>
            </a:r>
            <a:r>
              <a:rPr lang="en-US" altLang="ko-KR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,</a:t>
            </a:r>
            <a:r>
              <a:rPr lang="ko-KR" altLang="en-US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충분히 긴 문장에서는 일관성을 잃거나</a:t>
            </a:r>
            <a:r>
              <a:rPr lang="en-US" altLang="ko-KR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, </a:t>
            </a:r>
            <a:r>
              <a:rPr lang="ko-KR" altLang="en-US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모순이 발생했다</a:t>
            </a:r>
            <a:r>
              <a:rPr lang="en-US" altLang="ko-KR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.  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상식 수준의 물리학 </a:t>
            </a:r>
            <a:r>
              <a:rPr lang="en-US" altLang="ko-KR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(</a:t>
            </a:r>
            <a:r>
              <a:rPr lang="en" altLang="ko-Kore-KR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common sense physics) </a:t>
            </a:r>
            <a:r>
              <a:rPr lang="ko-KR" altLang="en-US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도메인을 잘 하지 못했다</a:t>
            </a:r>
            <a:r>
              <a:rPr lang="en-US" altLang="ko-KR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. </a:t>
            </a:r>
            <a:r>
              <a:rPr lang="ko-KR" altLang="en-US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가령</a:t>
            </a:r>
            <a:r>
              <a:rPr lang="en-US" altLang="ko-KR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, </a:t>
            </a:r>
            <a:r>
              <a:rPr lang="ko-KR" altLang="en-US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치즈를 냉장고에 넣으면 녹을까요</a:t>
            </a:r>
            <a:r>
              <a:rPr lang="en-US" altLang="ko-KR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?</a:t>
            </a:r>
            <a:r>
              <a:rPr lang="ko-KR" altLang="en-US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와 같은 질문에 잘 대답하지 못했다</a:t>
            </a:r>
            <a:r>
              <a:rPr lang="en-US" altLang="ko-KR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en" altLang="ko-Kore-KR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In-context learning</a:t>
            </a:r>
            <a:r>
              <a:rPr lang="ko-KR" altLang="en-US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의 경우에도</a:t>
            </a:r>
            <a:r>
              <a:rPr lang="en-US" altLang="ko-KR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, </a:t>
            </a:r>
            <a:r>
              <a:rPr lang="en" altLang="ko-Kore-KR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WIC(</a:t>
            </a:r>
            <a:r>
              <a:rPr lang="ko-KR" altLang="en-US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두 단어가 한 문장에서 동일한 방식으로 사용되는지</a:t>
            </a:r>
            <a:r>
              <a:rPr lang="en-US" altLang="ko-KR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), </a:t>
            </a:r>
            <a:r>
              <a:rPr lang="en" altLang="ko-Kore-KR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ANLI(</a:t>
            </a:r>
            <a:r>
              <a:rPr lang="ko-KR" altLang="en-US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한 문장이 다른 문장을 의미하는지</a:t>
            </a:r>
            <a:r>
              <a:rPr lang="en-US" altLang="ko-KR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)</a:t>
            </a:r>
            <a:r>
              <a:rPr lang="ko-KR" altLang="en-US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와 같은 </a:t>
            </a:r>
            <a:r>
              <a:rPr lang="en" altLang="ko-Kore-KR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task</a:t>
            </a:r>
            <a:r>
              <a:rPr lang="ko-KR" altLang="en-US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에서는 큰 성능 향상이 없었다</a:t>
            </a:r>
            <a:r>
              <a:rPr lang="en-US" altLang="ko-KR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.</a:t>
            </a:r>
          </a:p>
          <a:p>
            <a:endParaRPr lang="ko-KR" altLang="en-US" sz="1400" b="1" dirty="0">
              <a:latin typeface="YiSunShin Dotum L" panose="02020603020101020101" pitchFamily="18" charset="-127"/>
              <a:ea typeface="YiSunShin Dotum L" panose="02020603020101020101" pitchFamily="18" charset="-127"/>
            </a:endParaRPr>
          </a:p>
          <a:p>
            <a:r>
              <a:rPr lang="ko-KR" altLang="en-US" b="1" dirty="0" err="1">
                <a:latin typeface="NanumSquare Bold" panose="020B0600000101010101" pitchFamily="34" charset="-127"/>
                <a:ea typeface="NanumSquare Bold" panose="020B0600000101010101" pitchFamily="34" charset="-127"/>
              </a:rPr>
              <a:t>알고리즘적</a:t>
            </a:r>
            <a:r>
              <a:rPr lang="ko-KR" altLang="en-US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한계</a:t>
            </a:r>
            <a:endParaRPr lang="en-US" altLang="ko-KR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양방향성 </a:t>
            </a:r>
            <a:r>
              <a:rPr lang="en-US" altLang="ko-KR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X (auto-regressive</a:t>
            </a:r>
            <a:r>
              <a:rPr lang="ko-KR" altLang="en-US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에만 집중했기 때문</a:t>
            </a:r>
            <a:r>
              <a:rPr lang="en-US" altLang="ko-KR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모델의 규모를 키우는 것은 </a:t>
            </a:r>
            <a:r>
              <a:rPr lang="ko-KR" altLang="en-US" sz="12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사전학습의</a:t>
            </a:r>
            <a:r>
              <a:rPr lang="ko-KR" altLang="en-US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ko-KR" altLang="en-US" sz="12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손실함수의</a:t>
            </a:r>
            <a:r>
              <a:rPr lang="ko-KR" altLang="en-US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한계에 도달할 수 있다</a:t>
            </a:r>
            <a:r>
              <a:rPr lang="en-US" altLang="ko-KR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. 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사전학습된</a:t>
            </a:r>
            <a:r>
              <a:rPr lang="ko-KR" altLang="en-US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대규모 언어 모델은 실제 세상과의 상호작용이 없기 때문에 세상에 대한 </a:t>
            </a:r>
            <a:r>
              <a:rPr lang="en" altLang="ko-Kore-KR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context</a:t>
            </a:r>
            <a:r>
              <a:rPr lang="ko-KR" altLang="en-US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가 부족하다</a:t>
            </a:r>
            <a:r>
              <a:rPr lang="en-US" altLang="ko-KR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. </a:t>
            </a:r>
          </a:p>
          <a:p>
            <a:endParaRPr lang="en-US" altLang="ko-KR" sz="1400" dirty="0">
              <a:latin typeface="YiSunShin Dotum L" panose="02020603020101020101" pitchFamily="18" charset="-127"/>
              <a:ea typeface="YiSunShin Dotum L" panose="02020603020101020101" pitchFamily="18" charset="-127"/>
            </a:endParaRPr>
          </a:p>
          <a:p>
            <a:r>
              <a:rPr lang="ko-KR" altLang="en-US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학습 데이터의 효율성</a:t>
            </a:r>
          </a:p>
          <a:p>
            <a:pPr marL="171450" indent="-171450">
              <a:buFontTx/>
              <a:buChar char="-"/>
            </a:pPr>
            <a:r>
              <a:rPr lang="en" altLang="ko-Kore-KR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GPT-3</a:t>
            </a:r>
            <a:r>
              <a:rPr lang="ko-KR" altLang="en-US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는 사전 </a:t>
            </a:r>
            <a:r>
              <a:rPr lang="ko-KR" altLang="en-US" sz="12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학습동안</a:t>
            </a:r>
            <a:r>
              <a:rPr lang="ko-KR" altLang="en-US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사람이 평생 보는 것보다도 더 많은 텍스트를 보지만</a:t>
            </a:r>
            <a:r>
              <a:rPr lang="en-US" altLang="ko-KR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, </a:t>
            </a:r>
            <a:r>
              <a:rPr lang="ko-KR" altLang="en-US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사람만큼의 성능을 내지 못한다</a:t>
            </a:r>
            <a:r>
              <a:rPr lang="en-US" altLang="ko-KR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. </a:t>
            </a:r>
          </a:p>
          <a:p>
            <a:endParaRPr lang="en" altLang="ko-Kore-KR" sz="1400" dirty="0">
              <a:latin typeface="YiSunShin Dotum L" panose="02020603020101020101" pitchFamily="18" charset="-127"/>
              <a:ea typeface="YiSunShin Dotum L" panose="02020603020101020101" pitchFamily="18" charset="-127"/>
            </a:endParaRPr>
          </a:p>
          <a:p>
            <a:r>
              <a:rPr lang="en" altLang="ko-Kore-KR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Few-shot learning</a:t>
            </a:r>
            <a:r>
              <a:rPr lang="ko-KR" altLang="en-US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의 해석 불가능함</a:t>
            </a:r>
          </a:p>
          <a:p>
            <a:pPr marL="171450" indent="-171450">
              <a:buFontTx/>
              <a:buChar char="-"/>
            </a:pPr>
            <a:r>
              <a:rPr lang="en" altLang="ko-Kore-KR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inference </a:t>
            </a:r>
            <a:r>
              <a:rPr lang="ko-KR" altLang="en-US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과정에서 </a:t>
            </a:r>
            <a:r>
              <a:rPr lang="en" altLang="ko-Kore-KR" sz="12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scatch</a:t>
            </a:r>
            <a:r>
              <a:rPr lang="ko-KR" altLang="en-US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로부터 패턴을 학습해내는건지</a:t>
            </a:r>
            <a:r>
              <a:rPr lang="en-US" altLang="ko-KR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, </a:t>
            </a:r>
            <a:r>
              <a:rPr lang="ko-KR" altLang="en-US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아니면 트레이닝하는 과정에서 들어간 패턴들이 </a:t>
            </a:r>
            <a:r>
              <a:rPr lang="en" altLang="ko-Kore-KR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memorize </a:t>
            </a:r>
            <a:r>
              <a:rPr lang="ko-KR" altLang="en-US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되었다가 나오는건지 모른다</a:t>
            </a:r>
            <a:r>
              <a:rPr lang="en-US" altLang="ko-KR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어떻게 </a:t>
            </a:r>
            <a:r>
              <a:rPr lang="en" altLang="ko-Kore-KR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working </a:t>
            </a:r>
            <a:r>
              <a:rPr lang="ko-KR" altLang="en-US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하는지 알 수 없다</a:t>
            </a:r>
            <a:r>
              <a:rPr lang="en-US" altLang="ko-KR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DC6762-CCE9-4E42-ABF9-96AE97A2B916}"/>
              </a:ext>
            </a:extLst>
          </p:cNvPr>
          <p:cNvSpPr txBox="1"/>
          <p:nvPr/>
        </p:nvSpPr>
        <p:spPr>
          <a:xfrm>
            <a:off x="1161424" y="2058246"/>
            <a:ext cx="364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6EA3DE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1</a:t>
            </a:r>
            <a:endParaRPr lang="en-US" altLang="ko-KR" sz="1400" b="1" dirty="0">
              <a:solidFill>
                <a:srgbClr val="6EA3DE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9A0C78-3354-5949-B60F-8221E65187FA}"/>
              </a:ext>
            </a:extLst>
          </p:cNvPr>
          <p:cNvSpPr txBox="1"/>
          <p:nvPr/>
        </p:nvSpPr>
        <p:spPr>
          <a:xfrm>
            <a:off x="1161424" y="3240821"/>
            <a:ext cx="364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472B7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2</a:t>
            </a:r>
            <a:endParaRPr lang="en-US" altLang="ko-KR" sz="1400" b="1" dirty="0">
              <a:solidFill>
                <a:srgbClr val="9472B7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4F5681-C9F4-7F42-8BA0-1D02D167A28C}"/>
              </a:ext>
            </a:extLst>
          </p:cNvPr>
          <p:cNvSpPr txBox="1"/>
          <p:nvPr/>
        </p:nvSpPr>
        <p:spPr>
          <a:xfrm>
            <a:off x="1161424" y="4292767"/>
            <a:ext cx="364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3766A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3</a:t>
            </a:r>
            <a:endParaRPr lang="en-US" altLang="ko-KR" sz="1400" b="1" dirty="0">
              <a:solidFill>
                <a:srgbClr val="F3766A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EC3EE8-5F23-374D-99A8-3E13E676EF4A}"/>
              </a:ext>
            </a:extLst>
          </p:cNvPr>
          <p:cNvSpPr txBox="1"/>
          <p:nvPr/>
        </p:nvSpPr>
        <p:spPr>
          <a:xfrm>
            <a:off x="1161424" y="4964704"/>
            <a:ext cx="364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2A267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4</a:t>
            </a:r>
            <a:endParaRPr lang="en-US" altLang="ko-KR" sz="1400" b="1" dirty="0">
              <a:solidFill>
                <a:srgbClr val="F2A267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3249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959565" y="2997503"/>
            <a:ext cx="2260391" cy="585683"/>
            <a:chOff x="3488250" y="526256"/>
            <a:chExt cx="1633987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8825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5061705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296783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rgbClr val="545C6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실 습</a:t>
            </a:r>
            <a:endParaRPr lang="en-US" sz="2800" b="1" dirty="0">
              <a:solidFill>
                <a:srgbClr val="AAC0E6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2765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13D9CF8A-C54D-284F-AE88-F0CEDF62D833}"/>
              </a:ext>
            </a:extLst>
          </p:cNvPr>
          <p:cNvSpPr txBox="1">
            <a:spLocks/>
          </p:cNvSpPr>
          <p:nvPr/>
        </p:nvSpPr>
        <p:spPr>
          <a:xfrm>
            <a:off x="2214561" y="68464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200" b="1" dirty="0">
                <a:solidFill>
                  <a:srgbClr val="545C6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REFERENCES</a:t>
            </a:r>
            <a:endParaRPr lang="en-US" sz="2200" b="1" dirty="0">
              <a:solidFill>
                <a:srgbClr val="AAC0E6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2" name="Rectangle 22">
            <a:extLst>
              <a:ext uri="{FF2B5EF4-FFF2-40B4-BE49-F238E27FC236}">
                <a16:creationId xmlns:a16="http://schemas.microsoft.com/office/drawing/2014/main" id="{8A292D90-AB38-1946-AABB-C095ECDEE4D2}"/>
              </a:ext>
            </a:extLst>
          </p:cNvPr>
          <p:cNvSpPr/>
          <p:nvPr/>
        </p:nvSpPr>
        <p:spPr>
          <a:xfrm>
            <a:off x="2159592" y="1724190"/>
            <a:ext cx="7806139" cy="4497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논문</a:t>
            </a:r>
            <a:endParaRPr lang="en-US" altLang="ko-KR" sz="12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NanumSquare Light" panose="020B0600000101010101" pitchFamily="34" charset="-127"/>
                <a:ea typeface="NanumSquare Light" panose="020B0600000101010101" pitchFamily="34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https://arxiv.org/pdf/2005.14165.pdf</a:t>
            </a:r>
            <a:endParaRPr lang="en-US" altLang="ko-KR" sz="12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블로그</a:t>
            </a:r>
            <a:endParaRPr lang="en-US" altLang="ko-KR" sz="12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NanumSquare Light" panose="020B0600000101010101" pitchFamily="34" charset="-127"/>
                <a:ea typeface="NanumSquare Light" panose="020B0600000101010101" pitchFamily="34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https://littlefoxdiary.tistory.com/44</a:t>
            </a:r>
            <a:endParaRPr lang="en-US" altLang="ko-KR" sz="12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NanumSquare Light" panose="020B0600000101010101" pitchFamily="34" charset="-127"/>
                <a:ea typeface="NanumSquare Light" panose="020B0600000101010101" pitchFamily="34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https://ai-information.blogspot.com/2020/06/nl-069-language-models-are-few-shot.html</a:t>
            </a:r>
            <a:endParaRPr lang="en-US" altLang="ko-KR" sz="12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NanumSquare Light" panose="020B0600000101010101" pitchFamily="34" charset="-127"/>
                <a:ea typeface="NanumSquare Light" panose="020B0600000101010101" pitchFamily="34" charset="-127"/>
                <a:hlinkClick r:id="rId6"/>
              </a:rPr>
              <a:t>https://jiho-ml.com/weekly-nlp-29/</a:t>
            </a:r>
            <a:endParaRPr lang="en-US" altLang="ko-KR" sz="12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NanumSquare Light" panose="020B0600000101010101" pitchFamily="34" charset="-127"/>
                <a:ea typeface="NanumSquare Light" panose="020B0600000101010101" pitchFamily="34" charset="-127"/>
                <a:hlinkClick r:id="rId7"/>
              </a:rPr>
              <a:t>https://hyyoka-ling-nlp.tistory.com/8</a:t>
            </a:r>
            <a:endParaRPr lang="en-US" altLang="ko-KR" sz="12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유튜브</a:t>
            </a:r>
            <a:endParaRPr lang="en-US" altLang="ko-KR" sz="12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NanumSquare Light" panose="020B0600000101010101" pitchFamily="34" charset="-127"/>
                <a:ea typeface="NanumSquare Light" panose="020B0600000101010101" pitchFamily="34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https://www.youtube.com/watch?v=MV1l2JPAxVY</a:t>
            </a:r>
            <a:endParaRPr lang="en-US" altLang="ko-KR" sz="12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https://www.youtube.com/watch?v=FeEmmylAF0o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실습 코드 관련</a:t>
            </a:r>
            <a:endParaRPr lang="en-US" altLang="ko-KR" sz="12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NanumSquare Light" panose="020B0600000101010101" pitchFamily="34" charset="-127"/>
                <a:ea typeface="NanumSquare Light" panose="020B0600000101010101" pitchFamily="34" charset="-127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https://github.com/NLP-kr/tensorflow-ml-nlp-tf2-colab</a:t>
            </a:r>
            <a:endParaRPr lang="en-US" altLang="ko-KR" sz="12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&lt;</a:t>
            </a:r>
            <a:r>
              <a:rPr lang="ko-KR" altLang="en-US" sz="12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텐서플로</a:t>
            </a:r>
            <a:r>
              <a:rPr lang="en-US" altLang="ko-KR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2</a:t>
            </a:r>
            <a:r>
              <a:rPr lang="ko-KR" altLang="en-US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와 </a:t>
            </a:r>
            <a:r>
              <a:rPr lang="ko-KR" altLang="en-US" sz="12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머신러닝으로</a:t>
            </a:r>
            <a:r>
              <a:rPr lang="ko-KR" altLang="en-US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시작하는 </a:t>
            </a:r>
            <a:r>
              <a:rPr lang="ko-KR" altLang="en-US" sz="12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자연어처리</a:t>
            </a:r>
            <a:r>
              <a:rPr lang="en-US" altLang="ko-KR" sz="1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2743840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959565" y="2997503"/>
            <a:ext cx="2260391" cy="585683"/>
            <a:chOff x="3488250" y="526256"/>
            <a:chExt cx="1633987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8825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5061705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296783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solidFill>
                  <a:srgbClr val="545C6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감사합니다</a:t>
            </a:r>
            <a:endParaRPr lang="en-US" sz="2800" b="1" dirty="0">
              <a:solidFill>
                <a:srgbClr val="AAC0E6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278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601234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09800" y="529993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solidFill>
                  <a:srgbClr val="545C6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GPT?</a:t>
            </a:r>
            <a:endParaRPr lang="en-US" sz="2200" b="1" dirty="0">
              <a:solidFill>
                <a:srgbClr val="AAC0E6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15862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9D5F25B-5ABC-4323-85A9-52BE92B22E13}"/>
              </a:ext>
            </a:extLst>
          </p:cNvPr>
          <p:cNvSpPr txBox="1"/>
          <p:nvPr/>
        </p:nvSpPr>
        <p:spPr>
          <a:xfrm>
            <a:off x="698883" y="1499009"/>
            <a:ext cx="10152993" cy="2046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1) </a:t>
            </a:r>
            <a:r>
              <a:rPr lang="en-US" altLang="ko-KR" kern="100" dirty="0">
                <a:solidFill>
                  <a:srgbClr val="0070C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G</a:t>
            </a:r>
            <a:r>
              <a:rPr lang="en-US" altLang="ko-KR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enerative Language model (</a:t>
            </a:r>
            <a:r>
              <a:rPr lang="ko-KR" altLang="ko-KR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언어모델</a:t>
            </a:r>
            <a:r>
              <a:rPr lang="en-US" altLang="ko-KR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)</a:t>
            </a:r>
            <a:endParaRPr lang="ko-KR" altLang="ko-KR" kern="100" dirty="0"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이전 단어들이 주어졌을 때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현재 알고 있는 단어들을 기반으로 다음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단어</a:t>
            </a:r>
            <a:r>
              <a:rPr lang="ko-KR" altLang="en-US" sz="14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를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예측하는 모델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Ex) n-gram, RNN 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계열의 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Language</a:t>
            </a:r>
            <a:r>
              <a:rPr lang="ko-KR" altLang="en-US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model</a:t>
            </a:r>
            <a:endParaRPr lang="ko-KR" altLang="ko-KR" sz="14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 </a:t>
            </a:r>
            <a:endParaRPr lang="ko-KR" altLang="ko-KR" sz="14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Language model </a:t>
            </a:r>
            <a:r>
              <a:rPr lang="ko-KR" altLang="en-US" sz="1400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의 특징</a:t>
            </a:r>
            <a:endParaRPr lang="ko-KR" altLang="ko-KR" sz="1400" kern="100" dirty="0"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Language Model training doesn’t need human labeled data!</a:t>
            </a:r>
            <a:endParaRPr lang="ko-KR" altLang="ko-KR" sz="14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7A90D30-3668-471F-B836-F7F3E22432B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83" y="3980329"/>
            <a:ext cx="5526707" cy="171904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61772D7-5B59-42C6-A6A4-F9B05CEFF760}"/>
              </a:ext>
            </a:extLst>
          </p:cNvPr>
          <p:cNvSpPr txBox="1"/>
          <p:nvPr/>
        </p:nvSpPr>
        <p:spPr>
          <a:xfrm>
            <a:off x="6395599" y="4183610"/>
            <a:ext cx="5171091" cy="1442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4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학습 데이터 구축에 </a:t>
            </a:r>
            <a:r>
              <a:rPr lang="ko-KR" altLang="en-US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많은 시간과 비용이 들어가는 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labeling</a:t>
            </a:r>
            <a:r>
              <a:rPr lang="ko-KR" altLang="en-US" sz="14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이 필요한 </a:t>
            </a:r>
            <a:r>
              <a:rPr lang="en-US" altLang="ko-KR" sz="14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Discriminative model</a:t>
            </a:r>
            <a:r>
              <a:rPr lang="ko-KR" altLang="en-US" sz="14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이 아닌</a:t>
            </a:r>
            <a:r>
              <a:rPr lang="en-US" altLang="ko-KR" sz="14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, Generative model</a:t>
            </a:r>
            <a:r>
              <a:rPr lang="ko-KR" altLang="en-US" sz="14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을 사용</a:t>
            </a:r>
            <a:endParaRPr lang="en-US" altLang="ko-KR" sz="1400" kern="100" dirty="0"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4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labeling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을 하는 과정에서 우리가 모르는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라벨링</a:t>
            </a:r>
            <a:r>
              <a:rPr lang="ko-KR" altLang="en-US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과정에서 놓치게 되는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자연어의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내재적인 특징</a:t>
            </a:r>
            <a:r>
              <a:rPr lang="ko-KR" altLang="en-US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까지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학습 가능</a:t>
            </a:r>
            <a:endParaRPr lang="ko-KR" altLang="ko-KR" sz="14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758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601234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09800" y="529993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solidFill>
                  <a:srgbClr val="545C6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GPT?</a:t>
            </a:r>
            <a:endParaRPr lang="en-US" sz="2200" b="1" dirty="0">
              <a:solidFill>
                <a:srgbClr val="AAC0E6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15862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9D5F25B-5ABC-4323-85A9-52BE92B22E13}"/>
              </a:ext>
            </a:extLst>
          </p:cNvPr>
          <p:cNvSpPr txBox="1"/>
          <p:nvPr/>
        </p:nvSpPr>
        <p:spPr>
          <a:xfrm>
            <a:off x="698883" y="1481253"/>
            <a:ext cx="10152993" cy="11117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2</a:t>
            </a:r>
            <a:r>
              <a:rPr lang="en-US" altLang="ko-KR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) </a:t>
            </a:r>
            <a:r>
              <a:rPr lang="en-US" altLang="ko-KR" kern="100" dirty="0">
                <a:solidFill>
                  <a:srgbClr val="0070C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P</a:t>
            </a:r>
            <a:r>
              <a:rPr lang="en-US" altLang="ko-KR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re-trained model (</a:t>
            </a:r>
            <a:r>
              <a:rPr lang="ko-KR" altLang="en-US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사전 학습 </a:t>
            </a:r>
            <a:r>
              <a:rPr lang="ko-KR" altLang="ko-KR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모델</a:t>
            </a:r>
            <a:r>
              <a:rPr lang="en-US" altLang="ko-KR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)</a:t>
            </a:r>
            <a:endParaRPr lang="ko-KR" altLang="ko-KR" kern="100" dirty="0"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위키피디아</a:t>
            </a:r>
            <a:r>
              <a:rPr lang="en-US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책 등의 대용량 코퍼스로 미리 학습 시킨</a:t>
            </a:r>
            <a:r>
              <a:rPr lang="en-US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Pretrained Model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6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28C477-AD50-4251-B6BE-9E2E9CC3A9D6}"/>
              </a:ext>
            </a:extLst>
          </p:cNvPr>
          <p:cNvSpPr txBox="1"/>
          <p:nvPr/>
        </p:nvSpPr>
        <p:spPr>
          <a:xfrm>
            <a:off x="698884" y="5397135"/>
            <a:ext cx="10239374" cy="610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대용량 코퍼스에 대해 사전학습을 진행한</a:t>
            </a:r>
            <a:r>
              <a:rPr lang="en-US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Language Model</a:t>
            </a:r>
            <a:r>
              <a:rPr lang="ko-KR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은 넓은 범위의 언어적 정보를 갖게 되며</a:t>
            </a:r>
            <a:r>
              <a:rPr lang="en-US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이러한 정보가 자연어 처리의 다양한 </a:t>
            </a:r>
            <a:r>
              <a:rPr lang="en-US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task</a:t>
            </a:r>
            <a:r>
              <a:rPr lang="ko-KR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를 해결할 때</a:t>
            </a:r>
            <a:r>
              <a:rPr lang="en-US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전이되는 효과</a:t>
            </a:r>
          </a:p>
        </p:txBody>
      </p:sp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9188F705-8172-418C-A9FF-567E325D6CA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018" y="2427221"/>
            <a:ext cx="6435287" cy="22942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AB64CA9-5092-48B0-B6A5-DD8D61E6B5AD}"/>
              </a:ext>
            </a:extLst>
          </p:cNvPr>
          <p:cNvSpPr txBox="1"/>
          <p:nvPr/>
        </p:nvSpPr>
        <p:spPr>
          <a:xfrm>
            <a:off x="3014661" y="475155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GPT 3</a:t>
            </a:r>
            <a:r>
              <a:rPr lang="ko-KR" altLang="en-US" sz="14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의 경우 약 </a:t>
            </a:r>
            <a:r>
              <a:rPr lang="en-US" altLang="ko-KR" sz="14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sz="14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억 개의 단어 </a:t>
            </a:r>
            <a:r>
              <a:rPr lang="en-US" altLang="ko-KR" sz="14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token</a:t>
            </a:r>
            <a:r>
              <a:rPr lang="ko-KR" altLang="en-US" sz="14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들을 학습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3386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601234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09800" y="529993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solidFill>
                  <a:srgbClr val="545C6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GPT?</a:t>
            </a:r>
            <a:endParaRPr lang="en-US" sz="2200" b="1" dirty="0">
              <a:solidFill>
                <a:srgbClr val="AAC0E6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15862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EB5AD684-41F1-4612-8CBC-C2373B06179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292" y="2039438"/>
            <a:ext cx="2998404" cy="42068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1B10A93-CE46-460E-9AB1-66BC71066B2B}"/>
              </a:ext>
            </a:extLst>
          </p:cNvPr>
          <p:cNvSpPr txBox="1"/>
          <p:nvPr/>
        </p:nvSpPr>
        <p:spPr>
          <a:xfrm>
            <a:off x="4292957" y="3429000"/>
            <a:ext cx="7044390" cy="2774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BERT – Transformer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의 인코더 아키텍처 활용</a:t>
            </a:r>
            <a:r>
              <a:rPr lang="en-US" altLang="ko-KR" sz="14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/ 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GPT – Transformer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의 </a:t>
            </a:r>
            <a:r>
              <a:rPr lang="ko-KR" altLang="ko-KR" sz="14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디코더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아키텍처 활용</a:t>
            </a:r>
            <a:r>
              <a:rPr lang="en-US" altLang="ko-KR" sz="15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	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500" kern="100" dirty="0"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ko-KR" altLang="ko-KR" sz="15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500" kern="100" dirty="0"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7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500" kern="100" dirty="0"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5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GPT </a:t>
            </a:r>
            <a:r>
              <a:rPr lang="ko-KR" altLang="ko-KR" sz="15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는 다음 단어를 예측하는 언어모델이기 때문에 </a:t>
            </a:r>
            <a:r>
              <a:rPr lang="en-US" altLang="ko-KR" sz="15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Masked self-attention</a:t>
            </a:r>
            <a:r>
              <a:rPr lang="ko-KR" altLang="ko-KR" sz="15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을 적용한 </a:t>
            </a:r>
            <a:r>
              <a:rPr lang="en-US" altLang="ko-KR" sz="15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Transfomer</a:t>
            </a:r>
            <a:r>
              <a:rPr lang="en-US" altLang="ko-KR" sz="15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Decoder</a:t>
            </a:r>
            <a:r>
              <a:rPr lang="ko-KR" altLang="ko-KR" sz="15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를 사용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F235597-19AC-445A-939D-B3AEEE8394A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869" y="1644413"/>
            <a:ext cx="5592481" cy="166464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3429CA1-E826-4D4D-91C9-AFF0970F61CD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185" y="4054447"/>
            <a:ext cx="4258824" cy="14662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9D5F25B-5ABC-4323-85A9-52BE92B22E13}"/>
              </a:ext>
            </a:extLst>
          </p:cNvPr>
          <p:cNvSpPr txBox="1"/>
          <p:nvPr/>
        </p:nvSpPr>
        <p:spPr>
          <a:xfrm>
            <a:off x="698883" y="1481253"/>
            <a:ext cx="10152993" cy="3700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3) </a:t>
            </a:r>
            <a:r>
              <a:rPr lang="en-US" altLang="ko-KR" kern="100" dirty="0">
                <a:solidFill>
                  <a:srgbClr val="0070C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T</a:t>
            </a:r>
            <a:r>
              <a:rPr lang="en-US" altLang="ko-KR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ransformer (</a:t>
            </a:r>
            <a:r>
              <a:rPr lang="ko-KR" altLang="en-US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트랜스포머의 </a:t>
            </a:r>
            <a:r>
              <a:rPr lang="en-US" altLang="ko-KR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decoder </a:t>
            </a:r>
            <a:r>
              <a:rPr lang="ko-KR" altLang="en-US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기반 </a:t>
            </a:r>
            <a:r>
              <a:rPr lang="ko-KR" altLang="ko-KR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모델</a:t>
            </a:r>
            <a:r>
              <a:rPr lang="en-US" altLang="ko-KR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)</a:t>
            </a:r>
            <a:endParaRPr lang="ko-KR" altLang="ko-KR" kern="100" dirty="0"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907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601234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09800" y="529993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200" b="1" dirty="0">
                <a:solidFill>
                  <a:srgbClr val="545C6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GPT?</a:t>
            </a:r>
            <a:endParaRPr lang="en-US" sz="2200" b="1" dirty="0">
              <a:solidFill>
                <a:srgbClr val="AAC0E6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15862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D2CBD41-0875-4BDF-955A-0814090E3B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228" y="1295264"/>
            <a:ext cx="6059543" cy="37842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070AB2-51B0-4CC9-8EA0-BEE373C5D6BA}"/>
              </a:ext>
            </a:extLst>
          </p:cNvPr>
          <p:cNvSpPr txBox="1"/>
          <p:nvPr/>
        </p:nvSpPr>
        <p:spPr>
          <a:xfrm>
            <a:off x="717842" y="5096241"/>
            <a:ext cx="10756316" cy="976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특정한 </a:t>
            </a:r>
            <a:r>
              <a:rPr lang="en-US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task</a:t>
            </a:r>
            <a:r>
              <a:rPr lang="ko-KR" altLang="en-US" sz="16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에만 한정적으로 쓰이는 </a:t>
            </a:r>
            <a:r>
              <a:rPr lang="en-US" altLang="ko-KR" sz="16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supervised learning</a:t>
            </a:r>
            <a:r>
              <a:rPr lang="ko-KR" altLang="ko-KR" sz="16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을 위해 </a:t>
            </a:r>
            <a:r>
              <a:rPr lang="en-US" altLang="ko-KR" sz="16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labeling</a:t>
            </a:r>
            <a:r>
              <a:rPr lang="ko-KR" altLang="ko-KR" sz="16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된 데이터셋</a:t>
            </a:r>
            <a:r>
              <a:rPr lang="ko-KR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은 한정적 </a:t>
            </a:r>
            <a:endParaRPr lang="en-US" altLang="ko-KR" sz="16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Labeled dataset</a:t>
            </a:r>
            <a:r>
              <a:rPr lang="ko-KR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만으로 학습한 모델보다는</a:t>
            </a:r>
            <a:r>
              <a:rPr lang="en-US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6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수많은 </a:t>
            </a:r>
            <a:r>
              <a:rPr lang="en-US" altLang="ko-KR" sz="16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Unlabeled Text Corpora</a:t>
            </a:r>
            <a:r>
              <a:rPr lang="ko-KR" altLang="ko-KR" sz="16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로부터 </a:t>
            </a:r>
            <a:r>
              <a:rPr lang="en-US" altLang="ko-KR" sz="16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Generative Pre-training of a language model</a:t>
            </a:r>
            <a:r>
              <a:rPr lang="ko-KR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을 </a:t>
            </a:r>
            <a:r>
              <a:rPr lang="ko-KR" altLang="en-US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구현 후</a:t>
            </a:r>
            <a:r>
              <a:rPr lang="en-US" altLang="ko-KR" sz="16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, Specific Task</a:t>
            </a:r>
            <a:r>
              <a:rPr lang="ko-KR" altLang="ko-KR" sz="16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를 위한 </a:t>
            </a:r>
            <a:r>
              <a:rPr lang="en-US" altLang="ko-KR" sz="16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Labeled Text </a:t>
            </a:r>
            <a:r>
              <a:rPr lang="en-US" altLang="ko-KR" sz="16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Copora</a:t>
            </a:r>
            <a:r>
              <a:rPr lang="ko-KR" altLang="ko-KR" sz="16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로</a:t>
            </a:r>
            <a:r>
              <a:rPr lang="en-US" altLang="ko-KR" sz="16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fine-tuning</a:t>
            </a:r>
            <a:r>
              <a:rPr lang="ko-KR" altLang="ko-KR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을 </a:t>
            </a:r>
            <a:r>
              <a:rPr lang="ko-KR" altLang="en-US" sz="16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통해 자연어 처리 성능 향상</a:t>
            </a:r>
            <a:endParaRPr lang="ko-KR" altLang="ko-KR" sz="16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975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601234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09800" y="529993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solidFill>
                  <a:srgbClr val="545C6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GPT-1</a:t>
            </a:r>
            <a:r>
              <a:rPr lang="ko-KR" altLang="en-US" sz="2200" b="1" dirty="0">
                <a:solidFill>
                  <a:srgbClr val="545C6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의 학습 과정</a:t>
            </a:r>
            <a:endParaRPr lang="en-US" sz="2200" b="1" dirty="0">
              <a:solidFill>
                <a:srgbClr val="AAC0E6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15862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B2B4D13-681A-4C94-A52A-FF17814C708B}"/>
              </a:ext>
            </a:extLst>
          </p:cNvPr>
          <p:cNvSpPr txBox="1"/>
          <p:nvPr/>
        </p:nvSpPr>
        <p:spPr>
          <a:xfrm>
            <a:off x="620110" y="1408699"/>
            <a:ext cx="8460828" cy="378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1) Unsupervised Pre-training with LM objective function</a:t>
            </a:r>
            <a:endParaRPr lang="ko-KR" altLang="ko-KR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525EEF-90C1-4F42-A217-53C31896F07C}"/>
              </a:ext>
            </a:extLst>
          </p:cNvPr>
          <p:cNvSpPr txBox="1"/>
          <p:nvPr/>
        </p:nvSpPr>
        <p:spPr>
          <a:xfrm>
            <a:off x="795644" y="2020651"/>
            <a:ext cx="8744595" cy="4044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label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이 없는 대용량 코퍼스를 사용해서 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language model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로의 비지도 학습을 진행함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 </a:t>
            </a:r>
            <a:endParaRPr lang="ko-KR" altLang="ko-KR" sz="14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이때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, token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의 비지도 말뭉치</a:t>
            </a:r>
            <a:r>
              <a:rPr lang="en-US" altLang="ko-KR" sz="14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		    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에 대해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, </a:t>
            </a:r>
            <a:endParaRPr lang="ko-KR" altLang="ko-KR" sz="14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다음의 우도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(likely hood)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를 최대화하도록 표준언어모델링 목적함수 사용</a:t>
            </a:r>
            <a:endParaRPr lang="en-US" altLang="ko-KR" sz="14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400" kern="100" dirty="0"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400" kern="100" dirty="0"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4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k = context window (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문맥 고려범위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)</a:t>
            </a:r>
            <a:endParaRPr lang="ko-KR" altLang="ko-KR" sz="14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조건부확률 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P : parameter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가 </a:t>
            </a:r>
            <a:r>
              <a:rPr lang="en-US" altLang="ko-KR" sz="1400" kern="100" dirty="0">
                <a:solidFill>
                  <a:srgbClr val="51515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Θ</a:t>
            </a:r>
            <a:r>
              <a:rPr lang="ko-KR" altLang="ko-KR" sz="1400" kern="100" dirty="0">
                <a:solidFill>
                  <a:srgbClr val="51515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인 </a:t>
            </a:r>
            <a:r>
              <a:rPr lang="en-US" altLang="ko-KR" sz="1400" kern="100" dirty="0">
                <a:solidFill>
                  <a:srgbClr val="51515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layer</a:t>
            </a:r>
            <a:r>
              <a:rPr lang="ko-KR" altLang="en-US" sz="1400" kern="100" dirty="0">
                <a:solidFill>
                  <a:srgbClr val="51515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에서 </a:t>
            </a:r>
            <a:r>
              <a:rPr lang="en-US" altLang="ko-KR" kern="100" dirty="0" err="1">
                <a:solidFill>
                  <a:srgbClr val="51515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u</a:t>
            </a:r>
            <a:r>
              <a:rPr lang="en-US" altLang="ko-KR" sz="1100" kern="100" dirty="0" err="1">
                <a:solidFill>
                  <a:srgbClr val="51515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i</a:t>
            </a:r>
            <a:r>
              <a:rPr lang="ko-KR" altLang="en-US" sz="1400" kern="100" dirty="0">
                <a:solidFill>
                  <a:srgbClr val="51515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의 확률</a:t>
            </a:r>
            <a:endParaRPr lang="ko-KR" altLang="ko-KR" sz="14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문맥 고려범위 </a:t>
            </a:r>
            <a:r>
              <a:rPr lang="en-US" altLang="ko-KR" sz="14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i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-k ~ i-1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까지의 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token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들이 이후에 </a:t>
            </a:r>
            <a:r>
              <a:rPr lang="en-US" altLang="ko-KR" sz="14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i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번째 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token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의 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likelihood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를 최대화하는 목적함수를 사용하여 학습</a:t>
            </a:r>
            <a:endParaRPr lang="en-US" altLang="ko-KR" sz="14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4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파라미터 </a:t>
            </a:r>
            <a:r>
              <a:rPr lang="en-US" altLang="ko-KR" sz="1400" kern="100" dirty="0">
                <a:solidFill>
                  <a:srgbClr val="51515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Θ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는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SGD(Stochastic Gradient Descent)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로 학습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7CC81B8-8FE6-418B-A191-770531BB6F2A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889" b="-1524"/>
          <a:stretch/>
        </p:blipFill>
        <p:spPr>
          <a:xfrm>
            <a:off x="3214160" y="2685943"/>
            <a:ext cx="1434828" cy="29908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EB6C75A-5C81-4FDC-A31F-3D734C93BF82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" y="3429000"/>
            <a:ext cx="3842385" cy="69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70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601234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09800" y="529993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solidFill>
                  <a:srgbClr val="545C6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GPT-1</a:t>
            </a:r>
            <a:r>
              <a:rPr lang="ko-KR" altLang="en-US" sz="2200" b="1" dirty="0">
                <a:solidFill>
                  <a:srgbClr val="545C6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의 학습 과정</a:t>
            </a:r>
            <a:endParaRPr lang="en-US" sz="2200" b="1" dirty="0">
              <a:solidFill>
                <a:srgbClr val="AAC0E6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15862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B2B4D13-681A-4C94-A52A-FF17814C708B}"/>
              </a:ext>
            </a:extLst>
          </p:cNvPr>
          <p:cNvSpPr txBox="1"/>
          <p:nvPr/>
        </p:nvSpPr>
        <p:spPr>
          <a:xfrm>
            <a:off x="620110" y="1408699"/>
            <a:ext cx="8460828" cy="378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1) Unsupervised Pre-training with LM objective function</a:t>
            </a:r>
            <a:endParaRPr lang="ko-KR" altLang="ko-KR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7FAB41-65CD-4074-B0B5-32194E92C4F1}"/>
              </a:ext>
            </a:extLst>
          </p:cNvPr>
          <p:cNvSpPr txBox="1"/>
          <p:nvPr/>
        </p:nvSpPr>
        <p:spPr>
          <a:xfrm>
            <a:off x="715860" y="1944192"/>
            <a:ext cx="10005270" cy="4312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GPT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는 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Transformer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의 변형인 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multi-layer Transformer decoder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를 사용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입력 문맥 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token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에 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multi-headed self-attention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을 적용한 후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, position-wise feedforward layer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를 거쳐 </a:t>
            </a:r>
            <a:endParaRPr lang="en-US" altLang="ko-KR" sz="14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target token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에 대한 분포를 얻고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다음 단어를 예측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</a:t>
            </a:r>
            <a:endParaRPr lang="ko-KR" altLang="ko-KR" sz="14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4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4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400" kern="100" dirty="0"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400" kern="100" dirty="0"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		: token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의 문맥벡터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			n : layer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의 수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          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: token embedding 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행렬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				      : 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위치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embedding 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행렬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 </a:t>
            </a:r>
            <a:endParaRPr lang="ko-KR" altLang="ko-KR" sz="14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처음 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h0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에는 해당하는 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token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을 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position embedding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으로 순서 정보 값을 더해주고 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-&gt; transformer _block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에 넣어서 학습 진행 </a:t>
            </a:r>
            <a:endParaRPr lang="en-US" altLang="ko-KR" sz="14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-&gt; 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결과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P(u)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는 학습된 마지막 값을 행렬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곱하여 </a:t>
            </a:r>
            <a:r>
              <a:rPr lang="en-US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text dictionary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만큼 </a:t>
            </a:r>
            <a:r>
              <a:rPr lang="en-US" altLang="ko-KR" sz="14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softmax</a:t>
            </a:r>
            <a:r>
              <a:rPr lang="ko-KR" altLang="ko-KR" sz="14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로 다음 단어를 예측함</a:t>
            </a: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6F94A7A4-5152-4F35-9BBA-AA427D2D759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4" y="3010338"/>
            <a:ext cx="3381377" cy="115899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F962585-8209-404F-87DB-323D4990B4D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85" y="4558145"/>
            <a:ext cx="1733113" cy="38006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686978F-EA62-404A-B6B7-D8601155770E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85" y="4888326"/>
            <a:ext cx="351509" cy="38006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DCE6385-3109-409E-B7AD-AABA651A5DC5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569" y="4888326"/>
            <a:ext cx="351509" cy="38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70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1895</Words>
  <Application>Microsoft Office PowerPoint</Application>
  <PresentationFormat>와이드스크린</PresentationFormat>
  <Paragraphs>314</Paragraphs>
  <Slides>36</Slides>
  <Notes>19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8" baseType="lpstr">
      <vt:lpstr>NanumSquare</vt:lpstr>
      <vt:lpstr>NanumSquare Bold</vt:lpstr>
      <vt:lpstr>NanumSquare ExtraBold</vt:lpstr>
      <vt:lpstr>NanumSquare Light</vt:lpstr>
      <vt:lpstr>YiSunShin Dotum L</vt:lpstr>
      <vt:lpstr>나눔고딕 ExtraBold</vt:lpstr>
      <vt:lpstr>나눔스퀘어</vt:lpstr>
      <vt:lpstr>나눔스퀘어 Bold</vt:lpstr>
      <vt:lpstr>맑은 고딕</vt:lpstr>
      <vt:lpstr>Arial</vt:lpstr>
      <vt:lpstr>Calibri</vt:lpstr>
      <vt:lpstr>Office 테마</vt:lpstr>
      <vt:lpstr>GPT Generative Pre-trained  Transformer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DELIGHT</dc:title>
  <dc:creator>user</dc:creator>
  <cp:lastModifiedBy>rw2006@naver.com</cp:lastModifiedBy>
  <cp:revision>75</cp:revision>
  <dcterms:created xsi:type="dcterms:W3CDTF">2017-09-05T12:06:27Z</dcterms:created>
  <dcterms:modified xsi:type="dcterms:W3CDTF">2021-05-08T04:52:02Z</dcterms:modified>
</cp:coreProperties>
</file>